
<file path=[Content_Types].xml><?xml version="1.0" encoding="utf-8"?>
<Types xmlns="http://schemas.openxmlformats.org/package/2006/content-types">
  <Default Extension="bin" ContentType="application/octet-stream"/>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media/image26.jpg" ContentType="image/gif"/>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4"/>
  </p:sldMasterIdLst>
  <p:notesMasterIdLst>
    <p:notesMasterId r:id="rId47"/>
  </p:notesMasterIdLst>
  <p:sldIdLst>
    <p:sldId id="257" r:id="rId5"/>
    <p:sldId id="258" r:id="rId6"/>
    <p:sldId id="259" r:id="rId7"/>
    <p:sldId id="281" r:id="rId8"/>
    <p:sldId id="260" r:id="rId9"/>
    <p:sldId id="261" r:id="rId10"/>
    <p:sldId id="277" r:id="rId11"/>
    <p:sldId id="278" r:id="rId12"/>
    <p:sldId id="279" r:id="rId13"/>
    <p:sldId id="280" r:id="rId14"/>
    <p:sldId id="262" r:id="rId15"/>
    <p:sldId id="263" r:id="rId16"/>
    <p:sldId id="264" r:id="rId17"/>
    <p:sldId id="265" r:id="rId18"/>
    <p:sldId id="282" r:id="rId19"/>
    <p:sldId id="283" r:id="rId20"/>
    <p:sldId id="266" r:id="rId21"/>
    <p:sldId id="284" r:id="rId22"/>
    <p:sldId id="267" r:id="rId23"/>
    <p:sldId id="268" r:id="rId24"/>
    <p:sldId id="269" r:id="rId25"/>
    <p:sldId id="274" r:id="rId26"/>
    <p:sldId id="275" r:id="rId27"/>
    <p:sldId id="276" r:id="rId28"/>
    <p:sldId id="285" r:id="rId29"/>
    <p:sldId id="289" r:id="rId30"/>
    <p:sldId id="288" r:id="rId31"/>
    <p:sldId id="290" r:id="rId32"/>
    <p:sldId id="291" r:id="rId33"/>
    <p:sldId id="292" r:id="rId34"/>
    <p:sldId id="270" r:id="rId35"/>
    <p:sldId id="293" r:id="rId36"/>
    <p:sldId id="294" r:id="rId37"/>
    <p:sldId id="295" r:id="rId38"/>
    <p:sldId id="271" r:id="rId39"/>
    <p:sldId id="296" r:id="rId40"/>
    <p:sldId id="297" r:id="rId41"/>
    <p:sldId id="298" r:id="rId42"/>
    <p:sldId id="272" r:id="rId43"/>
    <p:sldId id="273" r:id="rId44"/>
    <p:sldId id="299" r:id="rId45"/>
    <p:sldId id="300" r:id="rId46"/>
  </p:sldIdLst>
  <p:sldSz cx="9144000" cy="5143500" type="screen16x9"/>
  <p:notesSz cx="6858000" cy="9144000"/>
  <p:embeddedFontLst>
    <p:embeddedFont>
      <p:font typeface="Cambria Math" panose="02040503050406030204" pitchFamily="18" charset="0"/>
      <p:regular r:id="rId48"/>
    </p:embeddedFont>
    <p:embeddedFont>
      <p:font typeface="Proxima Nova" panose="02000506030000020004" pitchFamily="2" charset="0"/>
      <p:regular r:id="rId49"/>
      <p:bold r:id="rId50"/>
      <p:italic r:id="rId51"/>
      <p:boldItalic r:id="rId5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42955"/>
    <p:restoredTop sz="94725"/>
  </p:normalViewPr>
  <p:slideViewPr>
    <p:cSldViewPr snapToGrid="0">
      <p:cViewPr varScale="1">
        <p:scale>
          <a:sx n="86" d="100"/>
          <a:sy n="86" d="100"/>
        </p:scale>
        <p:origin x="216" y="124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notesMaster" Target="notesMasters/notesMaster1.xml"/><Relationship Id="rId50" Type="http://schemas.openxmlformats.org/officeDocument/2006/relationships/font" Target="fonts/font3.fntdata"/><Relationship Id="rId55"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presProps" Target="presProps.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font" Target="fonts/font5.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font" Target="fonts/font1.fntdata"/><Relationship Id="rId56"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font" Target="fonts/font4.fntdata"/><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font" Target="fonts/font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381000" y="685800"/>
            <a:ext cx="6096000" cy="3429000"/>
          </a:xfrm>
        </p:spPr>
      </p:sp>
      <p:sp>
        <p:nvSpPr>
          <p:cNvPr id="3" name="Notes Placeholder 2"/>
          <p:cNvSpPr>
            <a:spLocks noGrp="1"/>
          </p:cNvSpPr>
          <p:nvPr>
            <p:ph type="body" idx="1"/>
          </p:nvPr>
        </p:nvSpPr>
        <p:spPr/>
        <p:txBody>
          <a:bodyPr/>
          <a:lstStyle/>
          <a:p>
            <a:r>
              <a:t>Today we are covering Point 1.4 of Unit 1, which is the foundation of statistical analysis. We’ll start by learning about data types, then move on to measures of central tendency, which show where data is centered, and finally measures of dispersion, which explain how data is spread out.\n\nThis section sets the base for descriptive statistics. Central tendency shows a ‘typical’ value; dispersion explains variability. Both are essential for data interpretation in analytics.</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AEAECA-2E3C-B70D-5B80-C4202A54201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1F7877A-CC0C-28DA-9BDC-86D577A625EF}"/>
              </a:ext>
            </a:extLst>
          </p:cNvPr>
          <p:cNvSpPr>
            <a:spLocks noGrp="1" noRot="1" noChangeAspect="1"/>
          </p:cNvSpPr>
          <p:nvPr>
            <p:ph type="sldImg" idx="2"/>
          </p:nvPr>
        </p:nvSpPr>
        <p:spPr>
          <a:xfrm>
            <a:off x="381000" y="685800"/>
            <a:ext cx="6096000" cy="3429000"/>
          </a:xfrm>
        </p:spPr>
      </p:sp>
      <p:sp>
        <p:nvSpPr>
          <p:cNvPr id="3" name="Notes Placeholder 2">
            <a:extLst>
              <a:ext uri="{FF2B5EF4-FFF2-40B4-BE49-F238E27FC236}">
                <a16:creationId xmlns:a16="http://schemas.microsoft.com/office/drawing/2014/main" id="{334CBE8F-D127-EFBE-9C42-9C57B179B987}"/>
              </a:ext>
            </a:extLst>
          </p:cNvPr>
          <p:cNvSpPr>
            <a:spLocks noGrp="1"/>
          </p:cNvSpPr>
          <p:nvPr>
            <p:ph type="body" idx="1"/>
          </p:nvPr>
        </p:nvSpPr>
        <p:spPr/>
        <p:txBody>
          <a:bodyPr/>
          <a:lstStyle/>
          <a:p>
            <a:r>
              <a:t>Graphically, the mean appears as a balance point. In a line or bar chart, it’s a horizontal reference line around which data clusters. In a perfectly symmetric distribution, the mean sits right in the middle. However, in skewed data, the mean shifts toward the tail of the distribution.</a:t>
            </a:r>
          </a:p>
        </p:txBody>
      </p:sp>
    </p:spTree>
    <p:extLst>
      <p:ext uri="{BB962C8B-B14F-4D97-AF65-F5344CB8AC3E}">
        <p14:creationId xmlns:p14="http://schemas.microsoft.com/office/powerpoint/2010/main" val="25082652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381000" y="685800"/>
            <a:ext cx="6096000" cy="3429000"/>
          </a:xfrm>
        </p:spPr>
      </p:sp>
      <p:sp>
        <p:nvSpPr>
          <p:cNvPr id="3" name="Notes Placeholder 2"/>
          <p:cNvSpPr>
            <a:spLocks noGrp="1"/>
          </p:cNvSpPr>
          <p:nvPr>
            <p:ph type="body" idx="1"/>
          </p:nvPr>
        </p:nvSpPr>
        <p:spPr/>
        <p:txBody>
          <a:bodyPr/>
          <a:lstStyle/>
          <a:p>
            <a:r>
              <a:t>The median is the middle value when data is ordered. If there’s an even number of data points, it’s the average of the two middle values. It’s a better choice than the mean when dealing with skewed data or outliers.\n\nExample: Sorted [1, 2, 4, 6, 9] → median = 4. For even counts, take the mean of the middle pair.</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381000" y="685800"/>
            <a:ext cx="6096000" cy="3429000"/>
          </a:xfrm>
        </p:spPr>
      </p:sp>
      <p:sp>
        <p:nvSpPr>
          <p:cNvPr id="3" name="Notes Placeholder 2"/>
          <p:cNvSpPr>
            <a:spLocks noGrp="1"/>
          </p:cNvSpPr>
          <p:nvPr>
            <p:ph type="body" idx="1"/>
          </p:nvPr>
        </p:nvSpPr>
        <p:spPr/>
        <p:txBody>
          <a:bodyPr/>
          <a:lstStyle/>
          <a:p>
            <a:r>
              <a:t>In a box plot, the median is the line inside the box, dividing the dataset into two equal halves. The box itself shows the interquartile range (IQR), while the whiskers extend to the smallest and largest values within a set range. Outliers beyond the whiskers are marked as individual points, making box plots powerful for identifying skewness and variability.</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381000" y="685800"/>
            <a:ext cx="6096000" cy="3429000"/>
          </a:xfrm>
        </p:spPr>
      </p:sp>
      <p:sp>
        <p:nvSpPr>
          <p:cNvPr id="3" name="Notes Placeholder 2"/>
          <p:cNvSpPr>
            <a:spLocks noGrp="1"/>
          </p:cNvSpPr>
          <p:nvPr>
            <p:ph type="body" idx="1"/>
          </p:nvPr>
        </p:nvSpPr>
        <p:spPr/>
        <p:txBody>
          <a:bodyPr/>
          <a:lstStyle/>
          <a:p>
            <a:r>
              <a:t>The mode is the most frequent data value. A dataset can have one mode, two modes, or more.\n\nIt’s especially useful for categorical data, where mean and median may not make sense. For example: [2, 4, 4, 5, 7] → mode = 4.</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381000" y="685800"/>
            <a:ext cx="6096000" cy="3429000"/>
          </a:xfrm>
        </p:spPr>
      </p:sp>
      <p:sp>
        <p:nvSpPr>
          <p:cNvPr id="3" name="Notes Placeholder 2"/>
          <p:cNvSpPr>
            <a:spLocks noGrp="1"/>
          </p:cNvSpPr>
          <p:nvPr>
            <p:ph type="body" idx="1"/>
          </p:nvPr>
        </p:nvSpPr>
        <p:spPr/>
        <p:txBody>
          <a:bodyPr/>
          <a:lstStyle/>
          <a:p>
            <a:r>
              <a:t>In a histogram, the mode is the peak of the distribution — the value with the highest frequency. Histograms can also reveal multiple peaks, which may indicate subgroups within the dataset. This makes mode analysis useful for detecting distinct clusters in data.</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5C03B1-2807-6D1F-7381-6105B26A727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9DD96FB-7992-2046-EE13-2856DA8C67DD}"/>
              </a:ext>
            </a:extLst>
          </p:cNvPr>
          <p:cNvSpPr>
            <a:spLocks noGrp="1" noRot="1" noChangeAspect="1"/>
          </p:cNvSpPr>
          <p:nvPr>
            <p:ph type="sldImg" idx="2"/>
          </p:nvPr>
        </p:nvSpPr>
        <p:spPr>
          <a:xfrm>
            <a:off x="381000" y="685800"/>
            <a:ext cx="6096000" cy="3429000"/>
          </a:xfrm>
        </p:spPr>
      </p:sp>
      <p:sp>
        <p:nvSpPr>
          <p:cNvPr id="3" name="Notes Placeholder 2">
            <a:extLst>
              <a:ext uri="{FF2B5EF4-FFF2-40B4-BE49-F238E27FC236}">
                <a16:creationId xmlns:a16="http://schemas.microsoft.com/office/drawing/2014/main" id="{50A92682-6AF5-18FC-0D99-B4FACDC937C2}"/>
              </a:ext>
            </a:extLst>
          </p:cNvPr>
          <p:cNvSpPr>
            <a:spLocks noGrp="1"/>
          </p:cNvSpPr>
          <p:nvPr>
            <p:ph type="body" idx="1"/>
          </p:nvPr>
        </p:nvSpPr>
        <p:spPr/>
        <p:txBody>
          <a:bodyPr/>
          <a:lstStyle/>
          <a:p>
            <a:r>
              <a:t>In a histogram, the mode is the peak of the distribution — the value with the highest frequency. Histograms can also reveal multiple peaks, which may indicate subgroups within the dataset. This makes mode analysis useful for detecting distinct clusters in data.</a:t>
            </a:r>
          </a:p>
        </p:txBody>
      </p:sp>
    </p:spTree>
    <p:extLst>
      <p:ext uri="{BB962C8B-B14F-4D97-AF65-F5344CB8AC3E}">
        <p14:creationId xmlns:p14="http://schemas.microsoft.com/office/powerpoint/2010/main" val="36800545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AEB5E2-C37E-AD69-3D52-7D49493A63B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E131992-9A0F-1614-2710-857538EB50A6}"/>
              </a:ext>
            </a:extLst>
          </p:cNvPr>
          <p:cNvSpPr>
            <a:spLocks noGrp="1" noRot="1" noChangeAspect="1"/>
          </p:cNvSpPr>
          <p:nvPr>
            <p:ph type="sldImg" idx="2"/>
          </p:nvPr>
        </p:nvSpPr>
        <p:spPr>
          <a:xfrm>
            <a:off x="381000" y="685800"/>
            <a:ext cx="6096000" cy="3429000"/>
          </a:xfrm>
        </p:spPr>
      </p:sp>
      <p:sp>
        <p:nvSpPr>
          <p:cNvPr id="3" name="Notes Placeholder 2">
            <a:extLst>
              <a:ext uri="{FF2B5EF4-FFF2-40B4-BE49-F238E27FC236}">
                <a16:creationId xmlns:a16="http://schemas.microsoft.com/office/drawing/2014/main" id="{E606BA1A-2B8D-B302-4B6A-0CCE38BF693F}"/>
              </a:ext>
            </a:extLst>
          </p:cNvPr>
          <p:cNvSpPr>
            <a:spLocks noGrp="1"/>
          </p:cNvSpPr>
          <p:nvPr>
            <p:ph type="body" idx="1"/>
          </p:nvPr>
        </p:nvSpPr>
        <p:spPr/>
        <p:txBody>
          <a:bodyPr/>
          <a:lstStyle/>
          <a:p>
            <a:r>
              <a:t>In a histogram, the mode is the peak of the distribution — the value with the highest frequency. Histograms can also reveal multiple peaks, which may indicate subgroups within the dataset. This makes mode analysis useful for detecting distinct clusters in data.</a:t>
            </a:r>
          </a:p>
        </p:txBody>
      </p:sp>
    </p:spTree>
    <p:extLst>
      <p:ext uri="{BB962C8B-B14F-4D97-AF65-F5344CB8AC3E}">
        <p14:creationId xmlns:p14="http://schemas.microsoft.com/office/powerpoint/2010/main" val="5387360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idx="1"/>
          </p:nvPr>
        </p:nvSpPr>
        <p:spPr/>
        <p:txBody>
          <a:bodyPr/>
          <a:lstStyle/>
          <a:p>
            <a:r>
              <a:t>Measures of dispersion show how much data varies. They complement central tendency by revealing if data points are close to the center or widely spread. Common measures include range, interquartile range, variance, and standard deviation, each offering unique insights into data variability.</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F77F24-764A-C4C3-22E8-B4262AFB0A4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7A2CBE2-AD3C-1E0E-FC28-48F6618E7AAE}"/>
              </a:ext>
            </a:extLst>
          </p:cNvPr>
          <p:cNvSpPr>
            <a:spLocks noGrp="1" noRot="1" noChangeAspect="1"/>
          </p:cNvSpPr>
          <p:nvPr>
            <p:ph type="sldImg" idx="2"/>
          </p:nvPr>
        </p:nvSpPr>
        <p:spPr>
          <a:xfrm>
            <a:off x="381000" y="685800"/>
            <a:ext cx="6096000" cy="3429000"/>
          </a:xfrm>
        </p:spPr>
      </p:sp>
      <p:sp>
        <p:nvSpPr>
          <p:cNvPr id="3" name="Notes Placeholder 2">
            <a:extLst>
              <a:ext uri="{FF2B5EF4-FFF2-40B4-BE49-F238E27FC236}">
                <a16:creationId xmlns:a16="http://schemas.microsoft.com/office/drawing/2014/main" id="{3E783E61-F2F2-C83A-9E51-FDE30ABB3BC0}"/>
              </a:ext>
            </a:extLst>
          </p:cNvPr>
          <p:cNvSpPr>
            <a:spLocks noGrp="1"/>
          </p:cNvSpPr>
          <p:nvPr>
            <p:ph type="body" idx="1"/>
          </p:nvPr>
        </p:nvSpPr>
        <p:spPr/>
        <p:txBody>
          <a:bodyPr/>
          <a:lstStyle/>
          <a:p>
            <a:r>
              <a:t>Measures of dispersion show how much data varies. They complement central tendency by revealing if data points are close to the center or widely spread. Common measures include range, interquartile range, variance, and standard deviation, each offering unique insights into data variability.</a:t>
            </a:r>
          </a:p>
        </p:txBody>
      </p:sp>
    </p:spTree>
    <p:extLst>
      <p:ext uri="{BB962C8B-B14F-4D97-AF65-F5344CB8AC3E}">
        <p14:creationId xmlns:p14="http://schemas.microsoft.com/office/powerpoint/2010/main" val="37964725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381000" y="685800"/>
            <a:ext cx="6096000" cy="3429000"/>
          </a:xfrm>
        </p:spPr>
      </p:sp>
      <p:sp>
        <p:nvSpPr>
          <p:cNvPr id="3" name="Notes Placeholder 2"/>
          <p:cNvSpPr>
            <a:spLocks noGrp="1"/>
          </p:cNvSpPr>
          <p:nvPr>
            <p:ph type="body" idx="1"/>
          </p:nvPr>
        </p:nvSpPr>
        <p:spPr/>
        <p:txBody>
          <a:bodyPr/>
          <a:lstStyle/>
          <a:p>
            <a:r>
              <a:t>Understanding spread is crucial. Two datasets can have the same mean but very different spreads, leading to distinct interpretations. Low spread means more consistency, while high spread indicates greater uncertainty and potential risk. This is critical in fields like finance, manufacturing, and healthcare.</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idx="1"/>
          </p:nvPr>
        </p:nvSpPr>
        <p:spPr/>
        <p:txBody>
          <a:bodyPr/>
          <a:lstStyle/>
          <a:p>
            <a:r>
              <a:t>Data comes in different forms, and choosing the right analysis method depends on the type. Qualitative data is descriptive, like colors or labels, while quantitative data is numeric. Quantitative data can be interval, with equal spacing but no true zero, or ratio, with a meaningful zero point. We also distinguish between structured formats like Excel tables and unstructured formats like social media posts.\n\nNominal data represents categories without order, ordinal data has order but not measurable distance, interval data allows measurement without a true zero, and ratio data has both measurement and a true zero. Structured data is organized in databases, while unstructured data requires preprocessing before analysis.</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idx="1"/>
          </p:nvPr>
        </p:nvSpPr>
        <p:spPr/>
        <p:txBody>
          <a:bodyPr/>
          <a:lstStyle/>
          <a:p>
            <a:r>
              <a:t>Range is the simplest dispersion measure: subtract the smallest value from the largest. While quick to compute, it’s very sensitive to outliers and doesn’t reflect the shape of the distribution.</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idx="1"/>
          </p:nvPr>
        </p:nvSpPr>
        <p:spPr/>
        <p:txBody>
          <a:bodyPr/>
          <a:lstStyle/>
          <a:p>
            <a:r>
              <a:t>The interquartile range (IQR) measures the spread of the middle half of the data. It’s calculated as Q3 minus Q1 and is less affected by extreme values than the range. Box plots often display IQR and use it to detect outliers.</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idx="1"/>
          </p:nvPr>
        </p:nvSpPr>
        <p:spPr/>
        <p:txBody>
          <a:bodyPr/>
          <a:lstStyle/>
          <a:p>
            <a:r>
              <a:t>This box plot condenses our dataset into a simple yet powerful visual. The whiskers extend from the minimum value (4) to the maximum value (20), representing the total range of 16. Quartiles divide the dataset into four equal parts — Q1 at 7, median Q2 at 9, and Q3 at 15. The interquartile range (IQR) is the distance from Q1 to Q3, in this case 8, and it captures the middle 50% of the data.</a:t>
            </a:r>
          </a:p>
          <a:p>
            <a:endParaRPr/>
          </a:p>
          <a:p>
            <a:r>
              <a:t>By showing the range, quartile ranges, and IQR in one diagram, we can immediately see how each measure captures a different aspect of spread. The range is simple but sensitive to extreme values, while the IQR is more robust, ignoring potential outliers. Quartile ranges allow us to focus on upper or lower halves specifically.</a:t>
            </a:r>
          </a:p>
          <a:p>
            <a:endParaRPr/>
          </a:p>
          <a:p>
            <a:r>
              <a:t>When interpreting box plots, keep in mind that extreme points beyond the whiskers may indicate outliers — values unusually far from the rest of the dataset.</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idx="1"/>
          </p:nvPr>
        </p:nvSpPr>
        <p:spPr/>
        <p:txBody>
          <a:bodyPr/>
          <a:lstStyle/>
          <a:p>
            <a:r>
              <a:t>Range is the simplest way to measure the spread of a dataset. It takes just two values — the maximum and the minimum — and subtracts them to show the total span of the data. For example, in our dataset of 4, 7, 9, 15, and 20, the range is 20 minus 4, which equals 16.</a:t>
            </a:r>
          </a:p>
          <a:p>
            <a:endParaRPr/>
          </a:p>
          <a:p>
            <a:r>
              <a:t>This measure is appealing because of its simplicity and speed of calculation. However, it can be misleading if the dataset contains an extreme value. A single unusually high or low observation can greatly inflate the range, making the data seem more spread out than it really is.</a:t>
            </a:r>
          </a:p>
          <a:p>
            <a:endParaRPr/>
          </a:p>
          <a:p>
            <a:r>
              <a:t>In practice, the range is useful as a quick first glance at variability, but it’s often paired with more robust measures to account for data skew and outliers.</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idx="1"/>
          </p:nvPr>
        </p:nvSpPr>
        <p:spPr/>
        <p:txBody>
          <a:bodyPr/>
          <a:lstStyle/>
          <a:p>
            <a:r>
              <a:t>Quartiles are key markers in any ordered dataset, dividing the data into four equal parts. Q1 marks the 25% point, Q2 is the median at 50%, and Q3 marks the 75% point. These points allow us to examine spread within specific portions of the data.</a:t>
            </a:r>
          </a:p>
          <a:p>
            <a:endParaRPr/>
          </a:p>
          <a:p>
            <a:r>
              <a:t>A quartile range is simply the distance between any two quartiles. While the most common quartile range is Q3 minus Q1 — known as the interquartile range — you can also examine Q3 – Q2 or Q2 – Q1 to look at spread in the upper or lower halves specifically.</a:t>
            </a:r>
          </a:p>
          <a:p>
            <a:endParaRPr/>
          </a:p>
          <a:p>
            <a:r>
              <a:t>The IQR, representing the middle 50% of the dataset, is especially valuable because it ignores extreme low or high values, providing a more reliable measure of typical spread in skewed datasets.</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53A841-8639-1E07-EC60-A57D8120107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6D7887A-38D7-0E06-8C4C-05FC98368666}"/>
              </a:ext>
            </a:extLst>
          </p:cNvPr>
          <p:cNvSpPr>
            <a:spLocks noGrp="1" noRot="1" noChangeAspect="1"/>
          </p:cNvSpPr>
          <p:nvPr>
            <p:ph type="sldImg" idx="2"/>
          </p:nvPr>
        </p:nvSpPr>
        <p:spPr>
          <a:xfrm>
            <a:off x="381000" y="685800"/>
            <a:ext cx="6096000" cy="3429000"/>
          </a:xfrm>
        </p:spPr>
      </p:sp>
      <p:sp>
        <p:nvSpPr>
          <p:cNvPr id="3" name="Notes Placeholder 2">
            <a:extLst>
              <a:ext uri="{FF2B5EF4-FFF2-40B4-BE49-F238E27FC236}">
                <a16:creationId xmlns:a16="http://schemas.microsoft.com/office/drawing/2014/main" id="{AB7AB056-0577-0273-2039-2C7FF1E5594A}"/>
              </a:ext>
            </a:extLst>
          </p:cNvPr>
          <p:cNvSpPr>
            <a:spLocks noGrp="1"/>
          </p:cNvSpPr>
          <p:nvPr>
            <p:ph type="body" idx="1"/>
          </p:nvPr>
        </p:nvSpPr>
        <p:spPr/>
        <p:txBody>
          <a:bodyPr/>
          <a:lstStyle/>
          <a:p>
            <a:r>
              <a:t>This box plot condenses our dataset into a simple yet powerful visual. The whiskers extend from the minimum value (4) to the maximum value (20), representing the total range of 16. Quartiles divide the dataset into four equal parts — Q1 at 7, median Q2 at 9, and Q3 at 15. The interquartile range (IQR) is the distance from Q1 to Q3, in this case 8, and it captures the middle 50% of the data.</a:t>
            </a:r>
          </a:p>
          <a:p>
            <a:endParaRPr/>
          </a:p>
          <a:p>
            <a:r>
              <a:t>By showing the range, quartile ranges, and IQR in one diagram, we can immediately see how each measure captures a different aspect of spread. The range is simple but sensitive to extreme values, while the IQR is more robust, ignoring potential outliers. Quartile ranges allow us to focus on upper or lower halves specifically.</a:t>
            </a:r>
          </a:p>
          <a:p>
            <a:endParaRPr/>
          </a:p>
          <a:p>
            <a:r>
              <a:t>When interpreting box plots, keep in mind that extreme points beyond the whiskers may indicate outliers — values unusually far from the rest of the dataset.</a:t>
            </a:r>
          </a:p>
        </p:txBody>
      </p:sp>
    </p:spTree>
    <p:extLst>
      <p:ext uri="{BB962C8B-B14F-4D97-AF65-F5344CB8AC3E}">
        <p14:creationId xmlns:p14="http://schemas.microsoft.com/office/powerpoint/2010/main" val="274054755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185072-9849-48AF-753A-01792B17765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9AC05AC-3CD5-75BC-CE31-D1DA3DFA12C5}"/>
              </a:ext>
            </a:extLst>
          </p:cNvPr>
          <p:cNvSpPr>
            <a:spLocks noGrp="1" noRot="1" noChangeAspect="1"/>
          </p:cNvSpPr>
          <p:nvPr>
            <p:ph type="sldImg" idx="2"/>
          </p:nvPr>
        </p:nvSpPr>
        <p:spPr>
          <a:xfrm>
            <a:off x="381000" y="685800"/>
            <a:ext cx="6096000" cy="3429000"/>
          </a:xfrm>
        </p:spPr>
      </p:sp>
      <p:sp>
        <p:nvSpPr>
          <p:cNvPr id="3" name="Notes Placeholder 2">
            <a:extLst>
              <a:ext uri="{FF2B5EF4-FFF2-40B4-BE49-F238E27FC236}">
                <a16:creationId xmlns:a16="http://schemas.microsoft.com/office/drawing/2014/main" id="{D67446C8-EFBC-B89B-EC47-394B946E6645}"/>
              </a:ext>
            </a:extLst>
          </p:cNvPr>
          <p:cNvSpPr>
            <a:spLocks noGrp="1"/>
          </p:cNvSpPr>
          <p:nvPr>
            <p:ph type="body" idx="1"/>
          </p:nvPr>
        </p:nvSpPr>
        <p:spPr/>
        <p:txBody>
          <a:bodyPr/>
          <a:lstStyle/>
          <a:p>
            <a:r>
              <a:t>This box plot condenses our dataset into a simple yet powerful visual. The whiskers extend from the minimum value (4) to the maximum value (20), representing the total range of 16. Quartiles divide the dataset into four equal parts — Q1 at 7, median Q2 at 9, and Q3 at 15. The interquartile range (IQR) is the distance from Q1 to Q3, in this case 8, and it captures the middle 50% of the data.</a:t>
            </a:r>
          </a:p>
          <a:p>
            <a:endParaRPr/>
          </a:p>
          <a:p>
            <a:r>
              <a:t>By showing the range, quartile ranges, and IQR in one diagram, we can immediately see how each measure captures a different aspect of spread. The range is simple but sensitive to extreme values, while the IQR is more robust, ignoring potential outliers. Quartile ranges allow us to focus on upper or lower halves specifically.</a:t>
            </a:r>
          </a:p>
          <a:p>
            <a:endParaRPr/>
          </a:p>
          <a:p>
            <a:r>
              <a:t>When interpreting box plots, keep in mind that extreme points beyond the whiskers may indicate outliers — values unusually far from the rest of the dataset.</a:t>
            </a:r>
          </a:p>
        </p:txBody>
      </p:sp>
    </p:spTree>
    <p:extLst>
      <p:ext uri="{BB962C8B-B14F-4D97-AF65-F5344CB8AC3E}">
        <p14:creationId xmlns:p14="http://schemas.microsoft.com/office/powerpoint/2010/main" val="411242393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69243A-B2B7-A094-31DC-C9B381227CB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B9E97D9-543D-9C00-863C-96554479754C}"/>
              </a:ext>
            </a:extLst>
          </p:cNvPr>
          <p:cNvSpPr>
            <a:spLocks noGrp="1" noRot="1" noChangeAspect="1"/>
          </p:cNvSpPr>
          <p:nvPr>
            <p:ph type="sldImg" idx="2"/>
          </p:nvPr>
        </p:nvSpPr>
        <p:spPr>
          <a:xfrm>
            <a:off x="381000" y="685800"/>
            <a:ext cx="6096000" cy="3429000"/>
          </a:xfrm>
        </p:spPr>
      </p:sp>
      <p:sp>
        <p:nvSpPr>
          <p:cNvPr id="3" name="Notes Placeholder 2">
            <a:extLst>
              <a:ext uri="{FF2B5EF4-FFF2-40B4-BE49-F238E27FC236}">
                <a16:creationId xmlns:a16="http://schemas.microsoft.com/office/drawing/2014/main" id="{D51C242D-39AE-95D1-98B7-F1F6E25110B1}"/>
              </a:ext>
            </a:extLst>
          </p:cNvPr>
          <p:cNvSpPr>
            <a:spLocks noGrp="1"/>
          </p:cNvSpPr>
          <p:nvPr>
            <p:ph type="body" idx="1"/>
          </p:nvPr>
        </p:nvSpPr>
        <p:spPr/>
        <p:txBody>
          <a:bodyPr/>
          <a:lstStyle/>
          <a:p>
            <a:r>
              <a:t>This box plot condenses our dataset into a simple yet powerful visual. The whiskers extend from the minimum value (4) to the maximum value (20), representing the total range of 16. Quartiles divide the dataset into four equal parts — Q1 at 7, median Q2 at 9, and Q3 at 15. The interquartile range (IQR) is the distance from Q1 to Q3, in this case 8, and it captures the middle 50% of the data.</a:t>
            </a:r>
          </a:p>
          <a:p>
            <a:endParaRPr/>
          </a:p>
          <a:p>
            <a:r>
              <a:t>By showing the range, quartile ranges, and IQR in one diagram, we can immediately see how each measure captures a different aspect of spread. The range is simple but sensitive to extreme values, while the IQR is more robust, ignoring potential outliers. Quartile ranges allow us to focus on upper or lower halves specifically.</a:t>
            </a:r>
          </a:p>
          <a:p>
            <a:endParaRPr/>
          </a:p>
          <a:p>
            <a:r>
              <a:t>When interpreting box plots, keep in mind that extreme points beyond the whiskers may indicate outliers — values unusually far from the rest of the dataset.</a:t>
            </a:r>
          </a:p>
        </p:txBody>
      </p:sp>
    </p:spTree>
    <p:extLst>
      <p:ext uri="{BB962C8B-B14F-4D97-AF65-F5344CB8AC3E}">
        <p14:creationId xmlns:p14="http://schemas.microsoft.com/office/powerpoint/2010/main" val="424639347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6BA2CE-3698-7181-CA1E-027113AA31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058653D-3B24-AD98-C4EC-60AA0D05D291}"/>
              </a:ext>
            </a:extLst>
          </p:cNvPr>
          <p:cNvSpPr>
            <a:spLocks noGrp="1" noRot="1" noChangeAspect="1"/>
          </p:cNvSpPr>
          <p:nvPr>
            <p:ph type="sldImg" idx="2"/>
          </p:nvPr>
        </p:nvSpPr>
        <p:spPr>
          <a:xfrm>
            <a:off x="381000" y="685800"/>
            <a:ext cx="6096000" cy="3429000"/>
          </a:xfrm>
        </p:spPr>
      </p:sp>
      <p:sp>
        <p:nvSpPr>
          <p:cNvPr id="3" name="Notes Placeholder 2">
            <a:extLst>
              <a:ext uri="{FF2B5EF4-FFF2-40B4-BE49-F238E27FC236}">
                <a16:creationId xmlns:a16="http://schemas.microsoft.com/office/drawing/2014/main" id="{895AF162-733F-1C69-A217-7E1E3D0CAA68}"/>
              </a:ext>
            </a:extLst>
          </p:cNvPr>
          <p:cNvSpPr>
            <a:spLocks noGrp="1"/>
          </p:cNvSpPr>
          <p:nvPr>
            <p:ph type="body" idx="1"/>
          </p:nvPr>
        </p:nvSpPr>
        <p:spPr/>
        <p:txBody>
          <a:bodyPr/>
          <a:lstStyle/>
          <a:p>
            <a:r>
              <a:t>This box plot condenses our dataset into a simple yet powerful visual. The whiskers extend from the minimum value (4) to the maximum value (20), representing the total range of 16. Quartiles divide the dataset into four equal parts — Q1 at 7, median Q2 at 9, and Q3 at 15. The interquartile range (IQR) is the distance from Q1 to Q3, in this case 8, and it captures the middle 50% of the data.</a:t>
            </a:r>
          </a:p>
          <a:p>
            <a:endParaRPr/>
          </a:p>
          <a:p>
            <a:r>
              <a:t>By showing the range, quartile ranges, and IQR in one diagram, we can immediately see how each measure captures a different aspect of spread. The range is simple but sensitive to extreme values, while the IQR is more robust, ignoring potential outliers. Quartile ranges allow us to focus on upper or lower halves specifically.</a:t>
            </a:r>
          </a:p>
          <a:p>
            <a:endParaRPr/>
          </a:p>
          <a:p>
            <a:r>
              <a:t>When interpreting box plots, keep in mind that extreme points beyond the whiskers may indicate outliers — values unusually far from the rest of the dataset.</a:t>
            </a:r>
          </a:p>
        </p:txBody>
      </p:sp>
    </p:spTree>
    <p:extLst>
      <p:ext uri="{BB962C8B-B14F-4D97-AF65-F5344CB8AC3E}">
        <p14:creationId xmlns:p14="http://schemas.microsoft.com/office/powerpoint/2010/main" val="56650546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7D323B-D9BC-9ED2-3D98-17E700003FD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9CBBDD9-0303-3C02-723A-54F52796CE13}"/>
              </a:ext>
            </a:extLst>
          </p:cNvPr>
          <p:cNvSpPr>
            <a:spLocks noGrp="1" noRot="1" noChangeAspect="1"/>
          </p:cNvSpPr>
          <p:nvPr>
            <p:ph type="sldImg" idx="2"/>
          </p:nvPr>
        </p:nvSpPr>
        <p:spPr>
          <a:xfrm>
            <a:off x="381000" y="685800"/>
            <a:ext cx="6096000" cy="3429000"/>
          </a:xfrm>
        </p:spPr>
      </p:sp>
      <p:sp>
        <p:nvSpPr>
          <p:cNvPr id="3" name="Notes Placeholder 2">
            <a:extLst>
              <a:ext uri="{FF2B5EF4-FFF2-40B4-BE49-F238E27FC236}">
                <a16:creationId xmlns:a16="http://schemas.microsoft.com/office/drawing/2014/main" id="{BD77F7AA-4EAF-C863-6D19-7B473AEB9ACF}"/>
              </a:ext>
            </a:extLst>
          </p:cNvPr>
          <p:cNvSpPr>
            <a:spLocks noGrp="1"/>
          </p:cNvSpPr>
          <p:nvPr>
            <p:ph type="body" idx="1"/>
          </p:nvPr>
        </p:nvSpPr>
        <p:spPr/>
        <p:txBody>
          <a:bodyPr/>
          <a:lstStyle/>
          <a:p>
            <a:r>
              <a:t>This box plot condenses our dataset into a simple yet powerful visual. The whiskers extend from the minimum value (4) to the maximum value (20), representing the total range of 16. Quartiles divide the dataset into four equal parts — Q1 at 7, median Q2 at 9, and Q3 at 15. The interquartile range (IQR) is the distance from Q1 to Q3, in this case 8, and it captures the middle 50% of the data.</a:t>
            </a:r>
          </a:p>
          <a:p>
            <a:endParaRPr/>
          </a:p>
          <a:p>
            <a:r>
              <a:t>By showing the range, quartile ranges, and IQR in one diagram, we can immediately see how each measure captures a different aspect of spread. The range is simple but sensitive to extreme values, while the IQR is more robust, ignoring potential outliers. Quartile ranges allow us to focus on upper or lower halves specifically.</a:t>
            </a:r>
          </a:p>
          <a:p>
            <a:endParaRPr/>
          </a:p>
          <a:p>
            <a:r>
              <a:t>When interpreting box plots, keep in mind that extreme points beyond the whiskers may indicate outliers — values unusually far from the rest of the dataset.</a:t>
            </a:r>
          </a:p>
        </p:txBody>
      </p:sp>
    </p:spTree>
    <p:extLst>
      <p:ext uri="{BB962C8B-B14F-4D97-AF65-F5344CB8AC3E}">
        <p14:creationId xmlns:p14="http://schemas.microsoft.com/office/powerpoint/2010/main" val="40001660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381000" y="685800"/>
            <a:ext cx="6096000" cy="3429000"/>
          </a:xfrm>
        </p:spPr>
      </p:sp>
      <p:sp>
        <p:nvSpPr>
          <p:cNvPr id="3" name="Notes Placeholder 2"/>
          <p:cNvSpPr>
            <a:spLocks noGrp="1"/>
          </p:cNvSpPr>
          <p:nvPr>
            <p:ph type="body" idx="1"/>
          </p:nvPr>
        </p:nvSpPr>
        <p:spPr/>
        <p:txBody>
          <a:bodyPr/>
          <a:lstStyle/>
          <a:p>
            <a:r>
              <a:t>Measures of central tendency summarize the center point of a dataset. The most common are mean, median, and mode. These help us understand what’s typical in our data.\n\nThe purpose is to condense large data into a single central value. Mean, median, and mode each have different strengths, and the choice depends on data type and the presence of outliers.</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6DC701-E836-19EA-4E69-5136086A0DE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251B830-C55A-9FED-9921-DB90A1AA494B}"/>
              </a:ext>
            </a:extLst>
          </p:cNvPr>
          <p:cNvSpPr>
            <a:spLocks noGrp="1" noRot="1" noChangeAspect="1"/>
          </p:cNvSpPr>
          <p:nvPr>
            <p:ph type="sldImg" idx="2"/>
          </p:nvPr>
        </p:nvSpPr>
        <p:spPr>
          <a:xfrm>
            <a:off x="381000" y="685800"/>
            <a:ext cx="6096000" cy="3429000"/>
          </a:xfrm>
        </p:spPr>
      </p:sp>
      <p:sp>
        <p:nvSpPr>
          <p:cNvPr id="3" name="Notes Placeholder 2">
            <a:extLst>
              <a:ext uri="{FF2B5EF4-FFF2-40B4-BE49-F238E27FC236}">
                <a16:creationId xmlns:a16="http://schemas.microsoft.com/office/drawing/2014/main" id="{73E59C2C-A495-7D95-7F97-3E1589E05DC0}"/>
              </a:ext>
            </a:extLst>
          </p:cNvPr>
          <p:cNvSpPr>
            <a:spLocks noGrp="1"/>
          </p:cNvSpPr>
          <p:nvPr>
            <p:ph type="body" idx="1"/>
          </p:nvPr>
        </p:nvSpPr>
        <p:spPr/>
        <p:txBody>
          <a:bodyPr/>
          <a:lstStyle/>
          <a:p>
            <a:r>
              <a:t>This box plot condenses our dataset into a simple yet powerful visual. The whiskers extend from the minimum value (4) to the maximum value (20), representing the total range of 16. Quartiles divide the dataset into four equal parts — Q1 at 7, median Q2 at 9, and Q3 at 15. The interquartile range (IQR) is the distance from Q1 to Q3, in this case 8, and it captures the middle 50% of the data.</a:t>
            </a:r>
          </a:p>
          <a:p>
            <a:endParaRPr/>
          </a:p>
          <a:p>
            <a:r>
              <a:t>By showing the range, quartile ranges, and IQR in one diagram, we can immediately see how each measure captures a different aspect of spread. The range is simple but sensitive to extreme values, while the IQR is more robust, ignoring potential outliers. Quartile ranges allow us to focus on upper or lower halves specifically.</a:t>
            </a:r>
          </a:p>
          <a:p>
            <a:endParaRPr/>
          </a:p>
          <a:p>
            <a:r>
              <a:t>When interpreting box plots, keep in mind that extreme points beyond the whiskers may indicate outliers — values unusually far from the rest of the dataset.</a:t>
            </a:r>
          </a:p>
        </p:txBody>
      </p:sp>
    </p:spTree>
    <p:extLst>
      <p:ext uri="{BB962C8B-B14F-4D97-AF65-F5344CB8AC3E}">
        <p14:creationId xmlns:p14="http://schemas.microsoft.com/office/powerpoint/2010/main" val="186209930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idx="1"/>
          </p:nvPr>
        </p:nvSpPr>
        <p:spPr/>
        <p:txBody>
          <a:bodyPr/>
          <a:lstStyle/>
          <a:p>
            <a:r>
              <a:t>Variance measures the average squared distance from the mean. It is expressed in squared units, making it less intuitive than standard deviation, but it’s essential for many statistical models and analyses. Higher variance indicates greater data spread.</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0B2B14-9D81-4F41-2CEF-131D7920176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D860CA0-42B8-8A00-4EEC-ED72A58A8058}"/>
              </a:ext>
            </a:extLst>
          </p:cNvPr>
          <p:cNvSpPr>
            <a:spLocks noGrp="1" noRot="1" noChangeAspect="1"/>
          </p:cNvSpPr>
          <p:nvPr>
            <p:ph type="sldImg" idx="2"/>
          </p:nvPr>
        </p:nvSpPr>
        <p:spPr>
          <a:xfrm>
            <a:off x="381000" y="685800"/>
            <a:ext cx="6096000" cy="3429000"/>
          </a:xfrm>
        </p:spPr>
      </p:sp>
      <p:sp>
        <p:nvSpPr>
          <p:cNvPr id="3" name="Notes Placeholder 2">
            <a:extLst>
              <a:ext uri="{FF2B5EF4-FFF2-40B4-BE49-F238E27FC236}">
                <a16:creationId xmlns:a16="http://schemas.microsoft.com/office/drawing/2014/main" id="{12F2A53A-7523-C0FB-27E9-B29F6EDC120A}"/>
              </a:ext>
            </a:extLst>
          </p:cNvPr>
          <p:cNvSpPr>
            <a:spLocks noGrp="1"/>
          </p:cNvSpPr>
          <p:nvPr>
            <p:ph type="body" idx="1"/>
          </p:nvPr>
        </p:nvSpPr>
        <p:spPr/>
        <p:txBody>
          <a:bodyPr/>
          <a:lstStyle/>
          <a:p>
            <a:r>
              <a:t>Variance measures the average squared distance from the mean. It is expressed in squared units, making it less intuitive than standard deviation, but it’s essential for many statistical models and analyses. Higher variance indicates greater data spread.</a:t>
            </a:r>
          </a:p>
        </p:txBody>
      </p:sp>
    </p:spTree>
    <p:extLst>
      <p:ext uri="{BB962C8B-B14F-4D97-AF65-F5344CB8AC3E}">
        <p14:creationId xmlns:p14="http://schemas.microsoft.com/office/powerpoint/2010/main" val="286829150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271040-E741-3555-54FB-8EC6D9DAD8E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C53CB32-D520-17CD-6A81-BA47C408DC83}"/>
              </a:ext>
            </a:extLst>
          </p:cNvPr>
          <p:cNvSpPr>
            <a:spLocks noGrp="1" noRot="1" noChangeAspect="1"/>
          </p:cNvSpPr>
          <p:nvPr>
            <p:ph type="sldImg" idx="2"/>
          </p:nvPr>
        </p:nvSpPr>
        <p:spPr>
          <a:xfrm>
            <a:off x="381000" y="685800"/>
            <a:ext cx="6096000" cy="3429000"/>
          </a:xfrm>
        </p:spPr>
      </p:sp>
      <p:sp>
        <p:nvSpPr>
          <p:cNvPr id="3" name="Notes Placeholder 2">
            <a:extLst>
              <a:ext uri="{FF2B5EF4-FFF2-40B4-BE49-F238E27FC236}">
                <a16:creationId xmlns:a16="http://schemas.microsoft.com/office/drawing/2014/main" id="{1E782906-178E-45CF-1B40-F8A0CFFF3F5E}"/>
              </a:ext>
            </a:extLst>
          </p:cNvPr>
          <p:cNvSpPr>
            <a:spLocks noGrp="1"/>
          </p:cNvSpPr>
          <p:nvPr>
            <p:ph type="body" idx="1"/>
          </p:nvPr>
        </p:nvSpPr>
        <p:spPr/>
        <p:txBody>
          <a:bodyPr/>
          <a:lstStyle/>
          <a:p>
            <a:r>
              <a:t>Variance measures the average squared distance from the mean. It is expressed in squared units, making it less intuitive than standard deviation, but it’s essential for many statistical models and analyses. Higher variance indicates greater data spread.</a:t>
            </a:r>
          </a:p>
        </p:txBody>
      </p:sp>
    </p:spTree>
    <p:extLst>
      <p:ext uri="{BB962C8B-B14F-4D97-AF65-F5344CB8AC3E}">
        <p14:creationId xmlns:p14="http://schemas.microsoft.com/office/powerpoint/2010/main" val="389066665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0F4660-6978-0848-9EB0-6FA8C0B94B0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45D79DF-3A2D-4078-924F-5ACA2C8E4936}"/>
              </a:ext>
            </a:extLst>
          </p:cNvPr>
          <p:cNvSpPr>
            <a:spLocks noGrp="1" noRot="1" noChangeAspect="1"/>
          </p:cNvSpPr>
          <p:nvPr>
            <p:ph type="sldImg" idx="2"/>
          </p:nvPr>
        </p:nvSpPr>
        <p:spPr>
          <a:xfrm>
            <a:off x="381000" y="685800"/>
            <a:ext cx="6096000" cy="3429000"/>
          </a:xfrm>
        </p:spPr>
      </p:sp>
      <p:sp>
        <p:nvSpPr>
          <p:cNvPr id="3" name="Notes Placeholder 2">
            <a:extLst>
              <a:ext uri="{FF2B5EF4-FFF2-40B4-BE49-F238E27FC236}">
                <a16:creationId xmlns:a16="http://schemas.microsoft.com/office/drawing/2014/main" id="{956CB468-6AB5-E6B5-1F81-D4E089E970DA}"/>
              </a:ext>
            </a:extLst>
          </p:cNvPr>
          <p:cNvSpPr>
            <a:spLocks noGrp="1"/>
          </p:cNvSpPr>
          <p:nvPr>
            <p:ph type="body" idx="1"/>
          </p:nvPr>
        </p:nvSpPr>
        <p:spPr/>
        <p:txBody>
          <a:bodyPr/>
          <a:lstStyle/>
          <a:p>
            <a:r>
              <a:t>Variance measures the average squared distance from the mean. It is expressed in squared units, making it less intuitive than standard deviation, but it’s essential for many statistical models and analyses. Higher variance indicates greater data spread.</a:t>
            </a:r>
          </a:p>
        </p:txBody>
      </p:sp>
    </p:spTree>
    <p:extLst>
      <p:ext uri="{BB962C8B-B14F-4D97-AF65-F5344CB8AC3E}">
        <p14:creationId xmlns:p14="http://schemas.microsoft.com/office/powerpoint/2010/main" val="29630867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idx="1"/>
          </p:nvPr>
        </p:nvSpPr>
        <p:spPr/>
        <p:txBody>
          <a:bodyPr/>
          <a:lstStyle/>
          <a:p>
            <a:r>
              <a:t>Standard deviation is the square root of variance. It tells us how far data points are, on average, from the mean. For example, σ = √4 = 2 means an average deviation of 2 units. It’s widely used in quality control, finance, and many other fields.</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9C0B4F-2AD9-B555-588A-218E5C4C97B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7B1CF40-0B48-C66D-B7C9-8F25A9A14A91}"/>
              </a:ext>
            </a:extLst>
          </p:cNvPr>
          <p:cNvSpPr>
            <a:spLocks noGrp="1" noRot="1" noChangeAspect="1"/>
          </p:cNvSpPr>
          <p:nvPr>
            <p:ph type="sldImg" idx="2"/>
          </p:nvPr>
        </p:nvSpPr>
        <p:spPr>
          <a:xfrm>
            <a:off x="381000" y="685800"/>
            <a:ext cx="6096000" cy="3429000"/>
          </a:xfrm>
        </p:spPr>
      </p:sp>
      <p:sp>
        <p:nvSpPr>
          <p:cNvPr id="3" name="Notes Placeholder 2">
            <a:extLst>
              <a:ext uri="{FF2B5EF4-FFF2-40B4-BE49-F238E27FC236}">
                <a16:creationId xmlns:a16="http://schemas.microsoft.com/office/drawing/2014/main" id="{A1119C0A-AB1F-1D65-6EE8-6222DC22053A}"/>
              </a:ext>
            </a:extLst>
          </p:cNvPr>
          <p:cNvSpPr>
            <a:spLocks noGrp="1"/>
          </p:cNvSpPr>
          <p:nvPr>
            <p:ph type="body" idx="1"/>
          </p:nvPr>
        </p:nvSpPr>
        <p:spPr/>
        <p:txBody>
          <a:bodyPr/>
          <a:lstStyle/>
          <a:p>
            <a:r>
              <a:t>Standard deviation is the square root of variance. It tells us how far data points are, on average, from the mean. For example, σ = √4 = 2 means an average deviation of 2 units. It’s widely used in quality control, finance, and many other fields.</a:t>
            </a:r>
          </a:p>
        </p:txBody>
      </p:sp>
    </p:spTree>
    <p:extLst>
      <p:ext uri="{BB962C8B-B14F-4D97-AF65-F5344CB8AC3E}">
        <p14:creationId xmlns:p14="http://schemas.microsoft.com/office/powerpoint/2010/main" val="367749696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83FB1D-9AC1-EC09-45C3-CEE471A047B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A5B6BA5-DE50-95F7-CFD8-E03512A7393C}"/>
              </a:ext>
            </a:extLst>
          </p:cNvPr>
          <p:cNvSpPr>
            <a:spLocks noGrp="1" noRot="1" noChangeAspect="1"/>
          </p:cNvSpPr>
          <p:nvPr>
            <p:ph type="sldImg" idx="2"/>
          </p:nvPr>
        </p:nvSpPr>
        <p:spPr>
          <a:xfrm>
            <a:off x="381000" y="685800"/>
            <a:ext cx="6096000" cy="3429000"/>
          </a:xfrm>
        </p:spPr>
      </p:sp>
      <p:sp>
        <p:nvSpPr>
          <p:cNvPr id="3" name="Notes Placeholder 2">
            <a:extLst>
              <a:ext uri="{FF2B5EF4-FFF2-40B4-BE49-F238E27FC236}">
                <a16:creationId xmlns:a16="http://schemas.microsoft.com/office/drawing/2014/main" id="{332AAA36-3ECE-B516-DC5B-BB9E0BB9EF5C}"/>
              </a:ext>
            </a:extLst>
          </p:cNvPr>
          <p:cNvSpPr>
            <a:spLocks noGrp="1"/>
          </p:cNvSpPr>
          <p:nvPr>
            <p:ph type="body" idx="1"/>
          </p:nvPr>
        </p:nvSpPr>
        <p:spPr/>
        <p:txBody>
          <a:bodyPr/>
          <a:lstStyle/>
          <a:p>
            <a:r>
              <a:t>Standard deviation is the square root of variance. It tells us how far data points are, on average, from the mean. For example, σ = √4 = 2 means an average deviation of 2 units. It’s widely used in quality control, finance, and many other fields.</a:t>
            </a:r>
          </a:p>
        </p:txBody>
      </p:sp>
    </p:spTree>
    <p:extLst>
      <p:ext uri="{BB962C8B-B14F-4D97-AF65-F5344CB8AC3E}">
        <p14:creationId xmlns:p14="http://schemas.microsoft.com/office/powerpoint/2010/main" val="68930817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23939D-570A-F856-3A8D-D0880EF2554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46BBE07-B232-45D4-E8E0-4D682148EA50}"/>
              </a:ext>
            </a:extLst>
          </p:cNvPr>
          <p:cNvSpPr>
            <a:spLocks noGrp="1" noRot="1" noChangeAspect="1"/>
          </p:cNvSpPr>
          <p:nvPr>
            <p:ph type="sldImg" idx="2"/>
          </p:nvPr>
        </p:nvSpPr>
        <p:spPr>
          <a:xfrm>
            <a:off x="381000" y="685800"/>
            <a:ext cx="6096000" cy="3429000"/>
          </a:xfrm>
        </p:spPr>
      </p:sp>
      <p:sp>
        <p:nvSpPr>
          <p:cNvPr id="3" name="Notes Placeholder 2">
            <a:extLst>
              <a:ext uri="{FF2B5EF4-FFF2-40B4-BE49-F238E27FC236}">
                <a16:creationId xmlns:a16="http://schemas.microsoft.com/office/drawing/2014/main" id="{1D9021C1-F8CB-5401-7243-CD34923E32FF}"/>
              </a:ext>
            </a:extLst>
          </p:cNvPr>
          <p:cNvSpPr>
            <a:spLocks noGrp="1"/>
          </p:cNvSpPr>
          <p:nvPr>
            <p:ph type="body" idx="1"/>
          </p:nvPr>
        </p:nvSpPr>
        <p:spPr/>
        <p:txBody>
          <a:bodyPr/>
          <a:lstStyle/>
          <a:p>
            <a:r>
              <a:t>Standard deviation is the square root of variance. It tells us how far data points are, on average, from the mean. For example, σ = √4 = 2 means an average deviation of 2 units. It’s widely used in quality control, finance, and many other fields.</a:t>
            </a:r>
          </a:p>
        </p:txBody>
      </p:sp>
    </p:spTree>
    <p:extLst>
      <p:ext uri="{BB962C8B-B14F-4D97-AF65-F5344CB8AC3E}">
        <p14:creationId xmlns:p14="http://schemas.microsoft.com/office/powerpoint/2010/main" val="146926447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idx="1"/>
          </p:nvPr>
        </p:nvSpPr>
        <p:spPr/>
        <p:txBody>
          <a:bodyPr/>
          <a:lstStyle/>
          <a:p>
            <a:r>
              <a:t>Visuals make dispersion easier to understand. Box plots show spread and outliers, histograms illustrate distribution shape, and scatter plots reveal variability patterns across variables. These tools help identify trends, anomalies, and relationships in data.</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30FE81-6E66-F7D4-AEE9-78B05CEF31E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71E49FB-711B-A7CE-CF04-42544A2F4C9A}"/>
              </a:ext>
            </a:extLst>
          </p:cNvPr>
          <p:cNvSpPr>
            <a:spLocks noGrp="1" noRot="1" noChangeAspect="1"/>
          </p:cNvSpPr>
          <p:nvPr>
            <p:ph type="sldImg" idx="2"/>
          </p:nvPr>
        </p:nvSpPr>
        <p:spPr>
          <a:xfrm>
            <a:off x="381000" y="685800"/>
            <a:ext cx="6096000" cy="3429000"/>
          </a:xfrm>
        </p:spPr>
      </p:sp>
      <p:sp>
        <p:nvSpPr>
          <p:cNvPr id="3" name="Notes Placeholder 2">
            <a:extLst>
              <a:ext uri="{FF2B5EF4-FFF2-40B4-BE49-F238E27FC236}">
                <a16:creationId xmlns:a16="http://schemas.microsoft.com/office/drawing/2014/main" id="{2F7104A2-B719-0288-631C-23D8040D5F57}"/>
              </a:ext>
            </a:extLst>
          </p:cNvPr>
          <p:cNvSpPr>
            <a:spLocks noGrp="1"/>
          </p:cNvSpPr>
          <p:nvPr>
            <p:ph type="body" idx="1"/>
          </p:nvPr>
        </p:nvSpPr>
        <p:spPr/>
        <p:txBody>
          <a:bodyPr/>
          <a:lstStyle/>
          <a:p>
            <a:r>
              <a:t>Measures of central tendency summarize the center point of a dataset. The most common are mean, median, and mode. These help us understand what’s typical in our data.\n\nThe purpose is to condense large data into a single central value. Mean, median, and mode each have different strengths, and the choice depends on data type and the presence of outliers.</a:t>
            </a:r>
          </a:p>
        </p:txBody>
      </p:sp>
    </p:spTree>
    <p:extLst>
      <p:ext uri="{BB962C8B-B14F-4D97-AF65-F5344CB8AC3E}">
        <p14:creationId xmlns:p14="http://schemas.microsoft.com/office/powerpoint/2010/main" val="249494533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381000" y="685800"/>
            <a:ext cx="6096000" cy="3429000"/>
          </a:xfrm>
        </p:spPr>
      </p:sp>
      <p:sp>
        <p:nvSpPr>
          <p:cNvPr id="3" name="Notes Placeholder 2"/>
          <p:cNvSpPr>
            <a:spLocks noGrp="1"/>
          </p:cNvSpPr>
          <p:nvPr>
            <p:ph type="body" idx="1"/>
          </p:nvPr>
        </p:nvSpPr>
        <p:spPr/>
        <p:txBody>
          <a:bodyPr/>
          <a:lstStyle/>
          <a:p>
            <a:r>
              <a:t>In summary, measures of central tendency tell us where the center of data lies, while measures of dispersion explain how far data points can be from that center. When combined, they offer a complete statistical narrative that’s crucial for analysis and interpretation.\n\nThese concepts underpin accurate decision-making in domains like business forecasting, quality assurance, and risk assessment, enabling professionals to make informed, data-driven choices.</a:t>
            </a: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537E40-B8DD-50D9-FCC9-87DAFA7BD3A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CD0A3DA-A293-0B57-138D-F4D4CB319E79}"/>
              </a:ext>
            </a:extLst>
          </p:cNvPr>
          <p:cNvSpPr>
            <a:spLocks noGrp="1" noRot="1" noChangeAspect="1"/>
          </p:cNvSpPr>
          <p:nvPr>
            <p:ph type="sldImg" idx="2"/>
          </p:nvPr>
        </p:nvSpPr>
        <p:spPr>
          <a:xfrm>
            <a:off x="381000" y="685800"/>
            <a:ext cx="6096000" cy="3429000"/>
          </a:xfrm>
        </p:spPr>
      </p:sp>
      <p:sp>
        <p:nvSpPr>
          <p:cNvPr id="3" name="Notes Placeholder 2">
            <a:extLst>
              <a:ext uri="{FF2B5EF4-FFF2-40B4-BE49-F238E27FC236}">
                <a16:creationId xmlns:a16="http://schemas.microsoft.com/office/drawing/2014/main" id="{252E9CCF-E5AD-E027-D35E-49EECF983C7E}"/>
              </a:ext>
            </a:extLst>
          </p:cNvPr>
          <p:cNvSpPr>
            <a:spLocks noGrp="1"/>
          </p:cNvSpPr>
          <p:nvPr>
            <p:ph type="body" idx="1"/>
          </p:nvPr>
        </p:nvSpPr>
        <p:spPr/>
        <p:txBody>
          <a:bodyPr/>
          <a:lstStyle/>
          <a:p>
            <a:r>
              <a:t>In summary, measures of central tendency tell us where the center of data lies, while measures of dispersion explain how far data points can be from that center. When combined, they offer a complete statistical narrative that’s crucial for analysis and interpretation.\n\nThese concepts underpin accurate decision-making in domains like business forecasting, quality assurance, and risk assessment, enabling professionals to make informed, data-driven choices.</a:t>
            </a:r>
          </a:p>
        </p:txBody>
      </p:sp>
    </p:spTree>
    <p:extLst>
      <p:ext uri="{BB962C8B-B14F-4D97-AF65-F5344CB8AC3E}">
        <p14:creationId xmlns:p14="http://schemas.microsoft.com/office/powerpoint/2010/main" val="320397480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24FA07-6701-421B-D66D-052F7DA9F97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411D7F0-A2F5-4D5B-3083-31E263F27861}"/>
              </a:ext>
            </a:extLst>
          </p:cNvPr>
          <p:cNvSpPr>
            <a:spLocks noGrp="1" noRot="1" noChangeAspect="1"/>
          </p:cNvSpPr>
          <p:nvPr>
            <p:ph type="sldImg" idx="2"/>
          </p:nvPr>
        </p:nvSpPr>
        <p:spPr>
          <a:xfrm>
            <a:off x="381000" y="685800"/>
            <a:ext cx="6096000" cy="3429000"/>
          </a:xfrm>
        </p:spPr>
      </p:sp>
      <p:sp>
        <p:nvSpPr>
          <p:cNvPr id="3" name="Notes Placeholder 2">
            <a:extLst>
              <a:ext uri="{FF2B5EF4-FFF2-40B4-BE49-F238E27FC236}">
                <a16:creationId xmlns:a16="http://schemas.microsoft.com/office/drawing/2014/main" id="{657FA912-FE52-93AF-45A5-506DD955CDA4}"/>
              </a:ext>
            </a:extLst>
          </p:cNvPr>
          <p:cNvSpPr>
            <a:spLocks noGrp="1"/>
          </p:cNvSpPr>
          <p:nvPr>
            <p:ph type="body" idx="1"/>
          </p:nvPr>
        </p:nvSpPr>
        <p:spPr/>
        <p:txBody>
          <a:bodyPr/>
          <a:lstStyle/>
          <a:p>
            <a:r>
              <a:t>In summary, measures of central tendency tell us where the center of data lies, while measures of dispersion explain how far data points can be from that center. When combined, they offer a complete statistical narrative that’s crucial for analysis and interpretation.\n\nThese concepts underpin accurate decision-making in domains like business forecasting, quality assurance, and risk assessment, enabling professionals to make informed, data-driven choices.</a:t>
            </a:r>
          </a:p>
        </p:txBody>
      </p:sp>
    </p:spTree>
    <p:extLst>
      <p:ext uri="{BB962C8B-B14F-4D97-AF65-F5344CB8AC3E}">
        <p14:creationId xmlns:p14="http://schemas.microsoft.com/office/powerpoint/2010/main" val="34531866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381000" y="685800"/>
            <a:ext cx="6096000" cy="3429000"/>
          </a:xfrm>
        </p:spPr>
      </p:sp>
      <p:sp>
        <p:nvSpPr>
          <p:cNvPr id="3" name="Notes Placeholder 2"/>
          <p:cNvSpPr>
            <a:spLocks noGrp="1"/>
          </p:cNvSpPr>
          <p:nvPr>
            <p:ph type="body" idx="1"/>
          </p:nvPr>
        </p:nvSpPr>
        <p:spPr/>
        <p:txBody>
          <a:bodyPr/>
          <a:lstStyle/>
          <a:p>
            <a:r>
              <a:t>The mean, or average, is found by adding all data values and dividing by how many there are. It’s simple but can be skewed by extreme values.\n\nIt’s sensitive to all values, which makes it very responsive to changes in data but also vulnerable to outliers. Common applications include KPIs and performance tracking.</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idx="1"/>
          </p:nvPr>
        </p:nvSpPr>
        <p:spPr/>
        <p:txBody>
          <a:bodyPr/>
          <a:lstStyle/>
          <a:p>
            <a:r>
              <a:t>Graphically, the mean appears as a balance point. In a line or bar chart, it’s a horizontal reference line around which data clusters. In a perfectly symmetric distribution, the mean sits right in the middle. However, in skewed data, the mean shifts toward the tail of the distribution.</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C2369E-0B70-AE95-FC15-F6078F060CA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D3BB5BF-51BD-70D4-628E-0748C9069296}"/>
              </a:ext>
            </a:extLst>
          </p:cNvPr>
          <p:cNvSpPr>
            <a:spLocks noGrp="1" noRot="1" noChangeAspect="1"/>
          </p:cNvSpPr>
          <p:nvPr>
            <p:ph type="sldImg" idx="2"/>
          </p:nvPr>
        </p:nvSpPr>
        <p:spPr>
          <a:xfrm>
            <a:off x="381000" y="685800"/>
            <a:ext cx="6096000" cy="3429000"/>
          </a:xfrm>
        </p:spPr>
      </p:sp>
      <p:sp>
        <p:nvSpPr>
          <p:cNvPr id="3" name="Notes Placeholder 2">
            <a:extLst>
              <a:ext uri="{FF2B5EF4-FFF2-40B4-BE49-F238E27FC236}">
                <a16:creationId xmlns:a16="http://schemas.microsoft.com/office/drawing/2014/main" id="{284995B1-AB1C-45F8-9B4C-2DD3AB453851}"/>
              </a:ext>
            </a:extLst>
          </p:cNvPr>
          <p:cNvSpPr>
            <a:spLocks noGrp="1"/>
          </p:cNvSpPr>
          <p:nvPr>
            <p:ph type="body" idx="1"/>
          </p:nvPr>
        </p:nvSpPr>
        <p:spPr/>
        <p:txBody>
          <a:bodyPr/>
          <a:lstStyle/>
          <a:p>
            <a:r>
              <a:t>Graphically, the mean appears as a balance point. In a line or bar chart, it’s a horizontal reference line around which data clusters. In a perfectly symmetric distribution, the mean sits right in the middle. However, in skewed data, the mean shifts toward the tail of the distribution.</a:t>
            </a:r>
          </a:p>
        </p:txBody>
      </p:sp>
    </p:spTree>
    <p:extLst>
      <p:ext uri="{BB962C8B-B14F-4D97-AF65-F5344CB8AC3E}">
        <p14:creationId xmlns:p14="http://schemas.microsoft.com/office/powerpoint/2010/main" val="12170936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0CA615-89EB-69D4-642D-7634DEEF13E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683F958-D830-4E7C-FFD7-6CAE1FFA02EE}"/>
              </a:ext>
            </a:extLst>
          </p:cNvPr>
          <p:cNvSpPr>
            <a:spLocks noGrp="1" noRot="1" noChangeAspect="1"/>
          </p:cNvSpPr>
          <p:nvPr>
            <p:ph type="sldImg" idx="2"/>
          </p:nvPr>
        </p:nvSpPr>
        <p:spPr>
          <a:xfrm>
            <a:off x="381000" y="685800"/>
            <a:ext cx="6096000" cy="3429000"/>
          </a:xfrm>
        </p:spPr>
      </p:sp>
      <p:sp>
        <p:nvSpPr>
          <p:cNvPr id="3" name="Notes Placeholder 2">
            <a:extLst>
              <a:ext uri="{FF2B5EF4-FFF2-40B4-BE49-F238E27FC236}">
                <a16:creationId xmlns:a16="http://schemas.microsoft.com/office/drawing/2014/main" id="{E879F8C2-3A34-30FE-3F3F-5537C1DEEB3A}"/>
              </a:ext>
            </a:extLst>
          </p:cNvPr>
          <p:cNvSpPr>
            <a:spLocks noGrp="1"/>
          </p:cNvSpPr>
          <p:nvPr>
            <p:ph type="body" idx="1"/>
          </p:nvPr>
        </p:nvSpPr>
        <p:spPr/>
        <p:txBody>
          <a:bodyPr/>
          <a:lstStyle/>
          <a:p>
            <a:r>
              <a:t>Graphically, the mean appears as a balance point. In a line or bar chart, it’s a horizontal reference line around which data clusters. In a perfectly symmetric distribution, the mean sits right in the middle. However, in skewed data, the mean shifts toward the tail of the distribution.</a:t>
            </a:r>
          </a:p>
        </p:txBody>
      </p:sp>
    </p:spTree>
    <p:extLst>
      <p:ext uri="{BB962C8B-B14F-4D97-AF65-F5344CB8AC3E}">
        <p14:creationId xmlns:p14="http://schemas.microsoft.com/office/powerpoint/2010/main" val="28109181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060D0B-F56E-68B1-25AC-EC3CC1DD642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7C1284C-F3B0-91F1-8A35-8FDD6BC9BFB3}"/>
              </a:ext>
            </a:extLst>
          </p:cNvPr>
          <p:cNvSpPr>
            <a:spLocks noGrp="1" noRot="1" noChangeAspect="1"/>
          </p:cNvSpPr>
          <p:nvPr>
            <p:ph type="sldImg" idx="2"/>
          </p:nvPr>
        </p:nvSpPr>
        <p:spPr>
          <a:xfrm>
            <a:off x="381000" y="685800"/>
            <a:ext cx="6096000" cy="3429000"/>
          </a:xfrm>
        </p:spPr>
      </p:sp>
      <p:sp>
        <p:nvSpPr>
          <p:cNvPr id="3" name="Notes Placeholder 2">
            <a:extLst>
              <a:ext uri="{FF2B5EF4-FFF2-40B4-BE49-F238E27FC236}">
                <a16:creationId xmlns:a16="http://schemas.microsoft.com/office/drawing/2014/main" id="{80335A86-0237-BE3A-9B08-EA21B8101EDB}"/>
              </a:ext>
            </a:extLst>
          </p:cNvPr>
          <p:cNvSpPr>
            <a:spLocks noGrp="1"/>
          </p:cNvSpPr>
          <p:nvPr>
            <p:ph type="body" idx="1"/>
          </p:nvPr>
        </p:nvSpPr>
        <p:spPr/>
        <p:txBody>
          <a:bodyPr/>
          <a:lstStyle/>
          <a:p>
            <a:r>
              <a:t>Graphically, the mean appears as a balance point. In a line or bar chart, it’s a horizontal reference line around which data clusters. In a perfectly symmetric distribution, the mean sits right in the middle. However, in skewed data, the mean shifts toward the tail of the distribution.</a:t>
            </a:r>
          </a:p>
        </p:txBody>
      </p:sp>
    </p:spTree>
    <p:extLst>
      <p:ext uri="{BB962C8B-B14F-4D97-AF65-F5344CB8AC3E}">
        <p14:creationId xmlns:p14="http://schemas.microsoft.com/office/powerpoint/2010/main" val="38015071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cxnSp>
        <p:nvCxnSpPr>
          <p:cNvPr id="10" name="Google Shape;10;p2"/>
          <p:cNvCxnSpPr/>
          <p:nvPr/>
        </p:nvCxnSpPr>
        <p:spPr>
          <a:xfrm>
            <a:off x="0" y="2998150"/>
            <a:ext cx="9144000" cy="0"/>
          </a:xfrm>
          <a:prstGeom prst="straightConnector1">
            <a:avLst/>
          </a:prstGeom>
          <a:noFill/>
          <a:ln w="19050" cap="flat" cmpd="sng">
            <a:solidFill>
              <a:schemeClr val="lt2"/>
            </a:solidFill>
            <a:prstDash val="solid"/>
            <a:round/>
            <a:headEnd type="none" w="sm" len="sm"/>
            <a:tailEnd type="none" w="sm" len="sm"/>
          </a:ln>
        </p:spPr>
      </p:cxnSp>
      <p:sp>
        <p:nvSpPr>
          <p:cNvPr id="11" name="Google Shape;11;p2"/>
          <p:cNvSpPr txBox="1">
            <a:spLocks noGrp="1"/>
          </p:cNvSpPr>
          <p:nvPr>
            <p:ph type="ctrTitle"/>
          </p:nvPr>
        </p:nvSpPr>
        <p:spPr>
          <a:xfrm>
            <a:off x="510450" y="1257300"/>
            <a:ext cx="8123100" cy="1588500"/>
          </a:xfrm>
          <a:prstGeom prst="rect">
            <a:avLst/>
          </a:prstGeom>
        </p:spPr>
        <p:txBody>
          <a:bodyPr spcFirstLastPara="1" wrap="square" lIns="91425" tIns="91425" rIns="91425" bIns="91425" anchor="b" anchorCtr="0">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12" name="Google Shape;12;p2"/>
          <p:cNvSpPr txBox="1">
            <a:spLocks noGrp="1"/>
          </p:cNvSpPr>
          <p:nvPr>
            <p:ph type="subTitle" idx="1"/>
          </p:nvPr>
        </p:nvSpPr>
        <p:spPr>
          <a:xfrm>
            <a:off x="510450" y="3182313"/>
            <a:ext cx="8123100" cy="6300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Clr>
                <a:schemeClr val="lt1"/>
              </a:buClr>
              <a:buSzPts val="2400"/>
              <a:buNone/>
              <a:defRPr sz="2400">
                <a:solidFill>
                  <a:schemeClr val="lt1"/>
                </a:solidFill>
              </a:defRPr>
            </a:lvl1pPr>
            <a:lvl2pPr lvl="1">
              <a:lnSpc>
                <a:spcPct val="100000"/>
              </a:lnSpc>
              <a:spcBef>
                <a:spcPts val="0"/>
              </a:spcBef>
              <a:spcAft>
                <a:spcPts val="0"/>
              </a:spcAft>
              <a:buClr>
                <a:schemeClr val="lt1"/>
              </a:buClr>
              <a:buSzPts val="2400"/>
              <a:buNone/>
              <a:defRPr sz="2400">
                <a:solidFill>
                  <a:schemeClr val="lt1"/>
                </a:solidFill>
              </a:defRPr>
            </a:lvl2pPr>
            <a:lvl3pPr lvl="2">
              <a:lnSpc>
                <a:spcPct val="100000"/>
              </a:lnSpc>
              <a:spcBef>
                <a:spcPts val="0"/>
              </a:spcBef>
              <a:spcAft>
                <a:spcPts val="0"/>
              </a:spcAft>
              <a:buClr>
                <a:schemeClr val="lt1"/>
              </a:buClr>
              <a:buSzPts val="2400"/>
              <a:buNone/>
              <a:defRPr sz="2400">
                <a:solidFill>
                  <a:schemeClr val="lt1"/>
                </a:solidFill>
              </a:defRPr>
            </a:lvl3pPr>
            <a:lvl4pPr lvl="3">
              <a:lnSpc>
                <a:spcPct val="100000"/>
              </a:lnSpc>
              <a:spcBef>
                <a:spcPts val="0"/>
              </a:spcBef>
              <a:spcAft>
                <a:spcPts val="0"/>
              </a:spcAft>
              <a:buClr>
                <a:schemeClr val="lt1"/>
              </a:buClr>
              <a:buSzPts val="2400"/>
              <a:buNone/>
              <a:defRPr sz="2400">
                <a:solidFill>
                  <a:schemeClr val="lt1"/>
                </a:solidFill>
              </a:defRPr>
            </a:lvl4pPr>
            <a:lvl5pPr lvl="4">
              <a:lnSpc>
                <a:spcPct val="100000"/>
              </a:lnSpc>
              <a:spcBef>
                <a:spcPts val="0"/>
              </a:spcBef>
              <a:spcAft>
                <a:spcPts val="0"/>
              </a:spcAft>
              <a:buClr>
                <a:schemeClr val="lt1"/>
              </a:buClr>
              <a:buSzPts val="2400"/>
              <a:buNone/>
              <a:defRPr sz="2400">
                <a:solidFill>
                  <a:schemeClr val="lt1"/>
                </a:solidFill>
              </a:defRPr>
            </a:lvl5pPr>
            <a:lvl6pPr lvl="5">
              <a:lnSpc>
                <a:spcPct val="100000"/>
              </a:lnSpc>
              <a:spcBef>
                <a:spcPts val="0"/>
              </a:spcBef>
              <a:spcAft>
                <a:spcPts val="0"/>
              </a:spcAft>
              <a:buClr>
                <a:schemeClr val="lt1"/>
              </a:buClr>
              <a:buSzPts val="2400"/>
              <a:buNone/>
              <a:defRPr sz="2400">
                <a:solidFill>
                  <a:schemeClr val="lt1"/>
                </a:solidFill>
              </a:defRPr>
            </a:lvl6pPr>
            <a:lvl7pPr lvl="6">
              <a:lnSpc>
                <a:spcPct val="100000"/>
              </a:lnSpc>
              <a:spcBef>
                <a:spcPts val="0"/>
              </a:spcBef>
              <a:spcAft>
                <a:spcPts val="0"/>
              </a:spcAft>
              <a:buClr>
                <a:schemeClr val="lt1"/>
              </a:buClr>
              <a:buSzPts val="2400"/>
              <a:buNone/>
              <a:defRPr sz="2400">
                <a:solidFill>
                  <a:schemeClr val="lt1"/>
                </a:solidFill>
              </a:defRPr>
            </a:lvl7pPr>
            <a:lvl8pPr lvl="7">
              <a:lnSpc>
                <a:spcPct val="100000"/>
              </a:lnSpc>
              <a:spcBef>
                <a:spcPts val="0"/>
              </a:spcBef>
              <a:spcAft>
                <a:spcPts val="0"/>
              </a:spcAft>
              <a:buClr>
                <a:schemeClr val="lt1"/>
              </a:buClr>
              <a:buSzPts val="2400"/>
              <a:buNone/>
              <a:defRPr sz="2400">
                <a:solidFill>
                  <a:schemeClr val="lt1"/>
                </a:solidFill>
              </a:defRPr>
            </a:lvl8pPr>
            <a:lvl9pPr lvl="8">
              <a:lnSpc>
                <a:spcPct val="100000"/>
              </a:lnSpc>
              <a:spcBef>
                <a:spcPts val="0"/>
              </a:spcBef>
              <a:spcAft>
                <a:spcPts val="0"/>
              </a:spcAft>
              <a:buClr>
                <a:schemeClr val="lt1"/>
              </a:buClr>
              <a:buSzPts val="2400"/>
              <a:buNone/>
              <a:defRPr sz="2400">
                <a:solidFill>
                  <a:schemeClr val="lt1"/>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4"/>
        <p:cNvGrpSpPr/>
        <p:nvPr/>
      </p:nvGrpSpPr>
      <p:grpSpPr>
        <a:xfrm>
          <a:off x="0" y="0"/>
          <a:ext cx="0" cy="0"/>
          <a:chOff x="0" y="0"/>
          <a:chExt cx="0" cy="0"/>
        </a:xfrm>
      </p:grpSpPr>
      <p:sp>
        <p:nvSpPr>
          <p:cNvPr id="55" name="Google Shape;55;p11"/>
          <p:cNvSpPr txBox="1">
            <a:spLocks noGrp="1"/>
          </p:cNvSpPr>
          <p:nvPr>
            <p:ph type="body" idx="1"/>
          </p:nvPr>
        </p:nvSpPr>
        <p:spPr>
          <a:xfrm>
            <a:off x="311700" y="4236825"/>
            <a:ext cx="5998800" cy="5988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2100"/>
              <a:buNone/>
              <a:defRPr sz="2100"/>
            </a:lvl1pPr>
          </a:lstStyle>
          <a:p>
            <a:endParaRPr/>
          </a:p>
        </p:txBody>
      </p:sp>
      <p:sp>
        <p:nvSpPr>
          <p:cNvPr id="56" name="Google Shape;56;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7"/>
        <p:cNvGrpSpPr/>
        <p:nvPr/>
      </p:nvGrpSpPr>
      <p:grpSpPr>
        <a:xfrm>
          <a:off x="0" y="0"/>
          <a:ext cx="0" cy="0"/>
          <a:chOff x="0" y="0"/>
          <a:chExt cx="0" cy="0"/>
        </a:xfrm>
      </p:grpSpPr>
      <p:sp>
        <p:nvSpPr>
          <p:cNvPr id="58" name="Google Shape;58;p12"/>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12"/>
          <p:cNvSpPr txBox="1">
            <a:spLocks noGrp="1"/>
          </p:cNvSpPr>
          <p:nvPr>
            <p:ph type="title" hasCustomPrompt="1"/>
          </p:nvPr>
        </p:nvSpPr>
        <p:spPr>
          <a:xfrm>
            <a:off x="311700" y="991475"/>
            <a:ext cx="8520600" cy="19179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14000"/>
              <a:buNone/>
              <a:defRPr sz="14000" b="1"/>
            </a:lvl1pPr>
            <a:lvl2pPr lvl="1" algn="ctr">
              <a:spcBef>
                <a:spcPts val="0"/>
              </a:spcBef>
              <a:spcAft>
                <a:spcPts val="0"/>
              </a:spcAft>
              <a:buSzPts val="14000"/>
              <a:buNone/>
              <a:defRPr sz="14000" b="1"/>
            </a:lvl2pPr>
            <a:lvl3pPr lvl="2" algn="ctr">
              <a:spcBef>
                <a:spcPts val="0"/>
              </a:spcBef>
              <a:spcAft>
                <a:spcPts val="0"/>
              </a:spcAft>
              <a:buSzPts val="14000"/>
              <a:buNone/>
              <a:defRPr sz="14000" b="1"/>
            </a:lvl3pPr>
            <a:lvl4pPr lvl="3" algn="ctr">
              <a:spcBef>
                <a:spcPts val="0"/>
              </a:spcBef>
              <a:spcAft>
                <a:spcPts val="0"/>
              </a:spcAft>
              <a:buSzPts val="14000"/>
              <a:buNone/>
              <a:defRPr sz="14000" b="1"/>
            </a:lvl4pPr>
            <a:lvl5pPr lvl="4" algn="ctr">
              <a:spcBef>
                <a:spcPts val="0"/>
              </a:spcBef>
              <a:spcAft>
                <a:spcPts val="0"/>
              </a:spcAft>
              <a:buSzPts val="14000"/>
              <a:buNone/>
              <a:defRPr sz="14000" b="1"/>
            </a:lvl5pPr>
            <a:lvl6pPr lvl="5" algn="ctr">
              <a:spcBef>
                <a:spcPts val="0"/>
              </a:spcBef>
              <a:spcAft>
                <a:spcPts val="0"/>
              </a:spcAft>
              <a:buSzPts val="14000"/>
              <a:buNone/>
              <a:defRPr sz="14000" b="1"/>
            </a:lvl6pPr>
            <a:lvl7pPr lvl="6" algn="ctr">
              <a:spcBef>
                <a:spcPts val="0"/>
              </a:spcBef>
              <a:spcAft>
                <a:spcPts val="0"/>
              </a:spcAft>
              <a:buSzPts val="14000"/>
              <a:buNone/>
              <a:defRPr sz="14000" b="1"/>
            </a:lvl7pPr>
            <a:lvl8pPr lvl="7" algn="ctr">
              <a:spcBef>
                <a:spcPts val="0"/>
              </a:spcBef>
              <a:spcAft>
                <a:spcPts val="0"/>
              </a:spcAft>
              <a:buSzPts val="14000"/>
              <a:buNone/>
              <a:defRPr sz="14000" b="1"/>
            </a:lvl8pPr>
            <a:lvl9pPr lvl="8" algn="ctr">
              <a:spcBef>
                <a:spcPts val="0"/>
              </a:spcBef>
              <a:spcAft>
                <a:spcPts val="0"/>
              </a:spcAft>
              <a:buSzPts val="14000"/>
              <a:buNone/>
              <a:defRPr sz="14000" b="1"/>
            </a:lvl9pPr>
          </a:lstStyle>
          <a:p>
            <a:r>
              <a:t>xx%</a:t>
            </a:r>
          </a:p>
        </p:txBody>
      </p:sp>
      <p:sp>
        <p:nvSpPr>
          <p:cNvPr id="60" name="Google Shape;60;p12"/>
          <p:cNvSpPr txBox="1">
            <a:spLocks noGrp="1"/>
          </p:cNvSpPr>
          <p:nvPr>
            <p:ph type="body" idx="1"/>
          </p:nvPr>
        </p:nvSpPr>
        <p:spPr>
          <a:xfrm>
            <a:off x="311700" y="3071300"/>
            <a:ext cx="8520600" cy="901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61" name="Google Shape;61;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2"/>
        <p:cNvGrpSpPr/>
        <p:nvPr/>
      </p:nvGrpSpPr>
      <p:grpSpPr>
        <a:xfrm>
          <a:off x="0" y="0"/>
          <a:ext cx="0" cy="0"/>
          <a:chOff x="0" y="0"/>
          <a:chExt cx="0" cy="0"/>
        </a:xfrm>
      </p:grpSpPr>
      <p:sp>
        <p:nvSpPr>
          <p:cNvPr id="63" name="Google Shape;63;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userDrawn="1">
  <p:cSld name="SECTION_HEADER">
    <p:bg>
      <p:bgPr>
        <a:solidFill>
          <a:schemeClr val="dk1"/>
        </a:solidFill>
        <a:effectLst/>
      </p:bgPr>
    </p:bg>
    <p:spTree>
      <p:nvGrpSpPr>
        <p:cNvPr id="1" name="Shape 13"/>
        <p:cNvGrpSpPr/>
        <p:nvPr/>
      </p:nvGrpSpPr>
      <p:grpSpPr>
        <a:xfrm>
          <a:off x="0" y="0"/>
          <a:ext cx="0" cy="0"/>
          <a:chOff x="0" y="0"/>
          <a:chExt cx="0" cy="0"/>
        </a:xfrm>
      </p:grpSpPr>
      <p:cxnSp>
        <p:nvCxnSpPr>
          <p:cNvPr id="14" name="Google Shape;14;p3"/>
          <p:cNvCxnSpPr/>
          <p:nvPr/>
        </p:nvCxnSpPr>
        <p:spPr>
          <a:xfrm>
            <a:off x="0" y="2998150"/>
            <a:ext cx="9144000" cy="0"/>
          </a:xfrm>
          <a:prstGeom prst="straightConnector1">
            <a:avLst/>
          </a:prstGeom>
          <a:noFill/>
          <a:ln w="19050" cap="flat" cmpd="sng">
            <a:solidFill>
              <a:schemeClr val="lt2"/>
            </a:solidFill>
            <a:prstDash val="solid"/>
            <a:round/>
            <a:headEnd type="none" w="sm" len="sm"/>
            <a:tailEnd type="none" w="sm" len="sm"/>
          </a:ln>
        </p:spPr>
      </p:cxnSp>
      <p:sp>
        <p:nvSpPr>
          <p:cNvPr id="15" name="Google Shape;15;p3"/>
          <p:cNvSpPr txBox="1">
            <a:spLocks noGrp="1"/>
          </p:cNvSpPr>
          <p:nvPr>
            <p:ph type="title"/>
          </p:nvPr>
        </p:nvSpPr>
        <p:spPr>
          <a:xfrm>
            <a:off x="510450" y="2057400"/>
            <a:ext cx="8123100" cy="778800"/>
          </a:xfrm>
          <a:prstGeom prst="rect">
            <a:avLst/>
          </a:prstGeom>
        </p:spPr>
        <p:txBody>
          <a:bodyPr spcFirstLastPara="1" wrap="square" lIns="91425" tIns="91425" rIns="91425" bIns="91425" anchor="b" anchorCtr="0">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16" name="Google Shape;16;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7"/>
        <p:cNvGrpSpPr/>
        <p:nvPr/>
      </p:nvGrpSpPr>
      <p:grpSpPr>
        <a:xfrm>
          <a:off x="0" y="0"/>
          <a:ext cx="0" cy="0"/>
          <a:chOff x="0" y="0"/>
          <a:chExt cx="0" cy="0"/>
        </a:xfrm>
      </p:grpSpPr>
      <p:sp>
        <p:nvSpPr>
          <p:cNvPr id="18" name="Google Shape;18;p4"/>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4"/>
          <p:cNvSpPr txBox="1">
            <a:spLocks noGrp="1"/>
          </p:cNvSpPr>
          <p:nvPr>
            <p:ph type="title"/>
          </p:nvPr>
        </p:nvSpPr>
        <p:spPr>
          <a:xfrm>
            <a:off x="311700" y="1402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200"/>
              <a:buNone/>
              <a:defRPr sz="22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0" name="Google Shape;20;p4"/>
          <p:cNvSpPr txBox="1">
            <a:spLocks noGrp="1"/>
          </p:cNvSpPr>
          <p:nvPr>
            <p:ph type="body" idx="1"/>
          </p:nvPr>
        </p:nvSpPr>
        <p:spPr>
          <a:xfrm>
            <a:off x="311700" y="1304875"/>
            <a:ext cx="8520600" cy="3416400"/>
          </a:xfrm>
          <a:prstGeom prst="rect">
            <a:avLst/>
          </a:prstGeom>
        </p:spPr>
        <p:txBody>
          <a:bodyPr spcFirstLastPara="1" wrap="square" lIns="91425" tIns="91425" rIns="91425" bIns="91425" anchor="t" anchorCtr="0">
            <a:normAutofit/>
          </a:bodyPr>
          <a:lstStyle>
            <a:lvl1pPr marL="457200" lvl="0" indent="-330200">
              <a:spcBef>
                <a:spcPts val="0"/>
              </a:spcBef>
              <a:spcAft>
                <a:spcPts val="0"/>
              </a:spcAft>
              <a:buSzPts val="1600"/>
              <a:buChar char="●"/>
              <a:defRPr sz="1600"/>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1" name="Google Shape;21;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accent4"/>
                </a:solidFill>
              </a:defRPr>
            </a:lvl1pPr>
            <a:lvl2pPr lvl="1">
              <a:buNone/>
              <a:defRPr>
                <a:solidFill>
                  <a:schemeClr val="accent4"/>
                </a:solidFill>
              </a:defRPr>
            </a:lvl2pPr>
            <a:lvl3pPr lvl="2">
              <a:buNone/>
              <a:defRPr>
                <a:solidFill>
                  <a:schemeClr val="accent4"/>
                </a:solidFill>
              </a:defRPr>
            </a:lvl3pPr>
            <a:lvl4pPr lvl="3">
              <a:buNone/>
              <a:defRPr>
                <a:solidFill>
                  <a:schemeClr val="accent4"/>
                </a:solidFill>
              </a:defRPr>
            </a:lvl4pPr>
            <a:lvl5pPr lvl="4">
              <a:buNone/>
              <a:defRPr>
                <a:solidFill>
                  <a:schemeClr val="accent4"/>
                </a:solidFill>
              </a:defRPr>
            </a:lvl5pPr>
            <a:lvl6pPr lvl="5">
              <a:buNone/>
              <a:defRPr>
                <a:solidFill>
                  <a:schemeClr val="accent4"/>
                </a:solidFill>
              </a:defRPr>
            </a:lvl6pPr>
            <a:lvl7pPr lvl="6">
              <a:buNone/>
              <a:defRPr>
                <a:solidFill>
                  <a:schemeClr val="accent4"/>
                </a:solidFill>
              </a:defRPr>
            </a:lvl7pPr>
            <a:lvl8pPr lvl="7">
              <a:buNone/>
              <a:defRPr>
                <a:solidFill>
                  <a:schemeClr val="accent4"/>
                </a:solidFill>
              </a:defRPr>
            </a:lvl8pPr>
            <a:lvl9pPr lvl="8">
              <a:buNone/>
              <a:defRPr>
                <a:solidFill>
                  <a:schemeClr val="accent4"/>
                </a:solidFill>
              </a:defRPr>
            </a:lvl9pPr>
          </a:lstStyle>
          <a:p>
            <a:pPr marL="0" lvl="0" indent="0" algn="r" rtl="0">
              <a:spcBef>
                <a:spcPts val="0"/>
              </a:spcBef>
              <a:spcAft>
                <a:spcPts val="0"/>
              </a:spcAft>
              <a:buNone/>
            </a:pPr>
            <a:fld id="{00000000-1234-1234-1234-123412341234}" type="slidenum">
              <a:rPr lang="en"/>
              <a:t>‹#›</a:t>
            </a:fld>
            <a:endParaRPr/>
          </a:p>
        </p:txBody>
      </p:sp>
      <p:sp>
        <p:nvSpPr>
          <p:cNvPr id="22" name="Google Shape;22;p4"/>
          <p:cNvSpPr txBox="1">
            <a:spLocks noGrp="1"/>
          </p:cNvSpPr>
          <p:nvPr>
            <p:ph type="subTitle" idx="2"/>
          </p:nvPr>
        </p:nvSpPr>
        <p:spPr>
          <a:xfrm>
            <a:off x="387975" y="789025"/>
            <a:ext cx="8520600" cy="833100"/>
          </a:xfrm>
          <a:prstGeom prst="rect">
            <a:avLst/>
          </a:prstGeom>
        </p:spPr>
        <p:txBody>
          <a:bodyPr spcFirstLastPara="1" wrap="square" lIns="91425" tIns="91425" rIns="91425" bIns="91425" anchor="t" anchorCtr="0">
            <a:normAutofit/>
          </a:bodyPr>
          <a:lstStyle>
            <a:lvl1pPr lvl="0">
              <a:spcBef>
                <a:spcPts val="0"/>
              </a:spcBef>
              <a:spcAft>
                <a:spcPts val="0"/>
              </a:spcAft>
              <a:buSzPts val="1500"/>
              <a:buNone/>
              <a:defRPr sz="15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Agenda" userDrawn="1">
  <p:cSld name="TITLE_AND_BODY_1">
    <p:spTree>
      <p:nvGrpSpPr>
        <p:cNvPr id="1" name="Shape 23"/>
        <p:cNvGrpSpPr/>
        <p:nvPr/>
      </p:nvGrpSpPr>
      <p:grpSpPr>
        <a:xfrm>
          <a:off x="0" y="0"/>
          <a:ext cx="0" cy="0"/>
          <a:chOff x="0" y="0"/>
          <a:chExt cx="0" cy="0"/>
        </a:xfrm>
      </p:grpSpPr>
      <p:sp>
        <p:nvSpPr>
          <p:cNvPr id="24" name="Google Shape;24;p5"/>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5"/>
          <p:cNvSpPr txBox="1">
            <a:spLocks noGrp="1"/>
          </p:cNvSpPr>
          <p:nvPr>
            <p:ph type="title" hasCustomPrompt="1"/>
          </p:nvPr>
        </p:nvSpPr>
        <p:spPr>
          <a:xfrm>
            <a:off x="311700" y="0"/>
            <a:ext cx="8520600" cy="712925"/>
          </a:xfrm>
          <a:prstGeom prst="rect">
            <a:avLst/>
          </a:prstGeom>
        </p:spPr>
        <p:txBody>
          <a:bodyPr spcFirstLastPara="1" wrap="square" lIns="91425" tIns="91425" rIns="91425" bIns="91425" anchor="ctr" anchorCtr="0">
            <a:normAutofit/>
          </a:bodyPr>
          <a:lstStyle>
            <a:lvl1pPr lvl="0" rtl="0">
              <a:spcBef>
                <a:spcPts val="0"/>
              </a:spcBef>
              <a:spcAft>
                <a:spcPts val="0"/>
              </a:spcAft>
              <a:buSzPts val="2200"/>
              <a:buNone/>
              <a:defRPr sz="2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US" dirty="0"/>
              <a:t>Agenda</a:t>
            </a:r>
            <a:endParaRPr dirty="0"/>
          </a:p>
        </p:txBody>
      </p:sp>
      <p:sp>
        <p:nvSpPr>
          <p:cNvPr id="26" name="Google Shape;26;p5"/>
          <p:cNvSpPr txBox="1">
            <a:spLocks noGrp="1"/>
          </p:cNvSpPr>
          <p:nvPr>
            <p:ph type="body" idx="1"/>
          </p:nvPr>
        </p:nvSpPr>
        <p:spPr>
          <a:xfrm>
            <a:off x="311700" y="1194734"/>
            <a:ext cx="8520600" cy="3850965"/>
          </a:xfrm>
          <a:prstGeom prst="rect">
            <a:avLst/>
          </a:prstGeom>
        </p:spPr>
        <p:txBody>
          <a:bodyPr spcFirstLastPara="1" wrap="square" lIns="91425" tIns="91425" rIns="91425" bIns="91425" anchor="t" anchorCtr="0">
            <a:normAutofit/>
          </a:bodyPr>
          <a:lstStyle>
            <a:lvl1pPr marL="457200" lvl="0" indent="-330200" rtl="0">
              <a:spcBef>
                <a:spcPts val="0"/>
              </a:spcBef>
              <a:spcAft>
                <a:spcPts val="0"/>
              </a:spcAft>
              <a:buSzPts val="1600"/>
              <a:buChar char="●"/>
              <a:defRPr sz="1600"/>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dirty="0"/>
          </a:p>
        </p:txBody>
      </p:sp>
      <p:sp>
        <p:nvSpPr>
          <p:cNvPr id="27" name="Google Shape;27;p5"/>
          <p:cNvSpPr txBox="1">
            <a:spLocks noGrp="1"/>
          </p:cNvSpPr>
          <p:nvPr>
            <p:ph type="sldNum" idx="12"/>
          </p:nvPr>
        </p:nvSpPr>
        <p:spPr>
          <a:xfrm>
            <a:off x="8832297" y="4863993"/>
            <a:ext cx="311411" cy="192824"/>
          </a:xfrm>
          <a:prstGeom prst="rect">
            <a:avLst/>
          </a:prstGeom>
        </p:spPr>
        <p:txBody>
          <a:bodyPr spcFirstLastPara="1" wrap="square" lIns="91425" tIns="91425" rIns="91425" bIns="91425" anchor="ctr" anchorCtr="0">
            <a:normAutofit/>
          </a:bodyPr>
          <a:lstStyle>
            <a:lvl1pPr lvl="0" rtl="0">
              <a:buNone/>
              <a:defRPr>
                <a:solidFill>
                  <a:schemeClr val="accent4"/>
                </a:solidFill>
              </a:defRPr>
            </a:lvl1pPr>
            <a:lvl2pPr lvl="1" rtl="0">
              <a:buNone/>
              <a:defRPr>
                <a:solidFill>
                  <a:schemeClr val="accent4"/>
                </a:solidFill>
              </a:defRPr>
            </a:lvl2pPr>
            <a:lvl3pPr lvl="2" rtl="0">
              <a:buNone/>
              <a:defRPr>
                <a:solidFill>
                  <a:schemeClr val="accent4"/>
                </a:solidFill>
              </a:defRPr>
            </a:lvl3pPr>
            <a:lvl4pPr lvl="3" rtl="0">
              <a:buNone/>
              <a:defRPr>
                <a:solidFill>
                  <a:schemeClr val="accent4"/>
                </a:solidFill>
              </a:defRPr>
            </a:lvl4pPr>
            <a:lvl5pPr lvl="4" rtl="0">
              <a:buNone/>
              <a:defRPr>
                <a:solidFill>
                  <a:schemeClr val="accent4"/>
                </a:solidFill>
              </a:defRPr>
            </a:lvl5pPr>
            <a:lvl6pPr lvl="5" rtl="0">
              <a:buNone/>
              <a:defRPr>
                <a:solidFill>
                  <a:schemeClr val="accent4"/>
                </a:solidFill>
              </a:defRPr>
            </a:lvl6pPr>
            <a:lvl7pPr lvl="6" rtl="0">
              <a:buNone/>
              <a:defRPr>
                <a:solidFill>
                  <a:schemeClr val="accent4"/>
                </a:solidFill>
              </a:defRPr>
            </a:lvl7pPr>
            <a:lvl8pPr lvl="7" rtl="0">
              <a:buNone/>
              <a:defRPr>
                <a:solidFill>
                  <a:schemeClr val="accent4"/>
                </a:solidFill>
              </a:defRPr>
            </a:lvl8pPr>
            <a:lvl9pPr lvl="8" rtl="0">
              <a:buNone/>
              <a:defRPr>
                <a:solidFill>
                  <a:schemeClr val="accent4"/>
                </a:solidFill>
              </a:defRPr>
            </a:lvl9pPr>
          </a:lstStyle>
          <a:p>
            <a:pPr marL="0" lvl="0" indent="0" algn="r" rtl="0">
              <a:spcBef>
                <a:spcPts val="0"/>
              </a:spcBef>
              <a:spcAft>
                <a:spcPts val="0"/>
              </a:spcAft>
              <a:buNone/>
            </a:pPr>
            <a:fld id="{00000000-1234-1234-1234-123412341234}" type="slidenum">
              <a:rPr lang="en"/>
              <a:t>‹#›</a:t>
            </a:fld>
            <a:endParaRPr/>
          </a:p>
        </p:txBody>
      </p:sp>
      <p:sp>
        <p:nvSpPr>
          <p:cNvPr id="10" name="Subtitle 1">
            <a:extLst>
              <a:ext uri="{FF2B5EF4-FFF2-40B4-BE49-F238E27FC236}">
                <a16:creationId xmlns:a16="http://schemas.microsoft.com/office/drawing/2014/main" id="{0D296A4F-FF01-A06E-7AAA-3D203B6399A4}"/>
              </a:ext>
            </a:extLst>
          </p:cNvPr>
          <p:cNvSpPr>
            <a:spLocks noGrp="1"/>
          </p:cNvSpPr>
          <p:nvPr>
            <p:ph type="subTitle" idx="13"/>
          </p:nvPr>
        </p:nvSpPr>
        <p:spPr>
          <a:xfrm>
            <a:off x="311699" y="712926"/>
            <a:ext cx="8520599" cy="481810"/>
          </a:xfrm>
        </p:spPr>
        <p:txBody>
          <a:bodyPr tIns="0" anchor="t">
            <a:normAutofit/>
          </a:bodyPr>
          <a:lstStyle>
            <a:lvl1pPr marL="0" indent="0" algn="l">
              <a:lnSpc>
                <a:spcPct val="100000"/>
              </a:lnSpc>
              <a:buNone/>
              <a:defRPr sz="1600"/>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dirty="0"/>
              <a:t>Click to edit Master subtitle style</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8"/>
        <p:cNvGrpSpPr/>
        <p:nvPr/>
      </p:nvGrpSpPr>
      <p:grpSpPr>
        <a:xfrm>
          <a:off x="0" y="0"/>
          <a:ext cx="0" cy="0"/>
          <a:chOff x="0" y="0"/>
          <a:chExt cx="0" cy="0"/>
        </a:xfrm>
      </p:grpSpPr>
      <p:sp>
        <p:nvSpPr>
          <p:cNvPr id="29" name="Google Shape;29;p6"/>
          <p:cNvSpPr txBox="1">
            <a:spLocks noGrp="1"/>
          </p:cNvSpPr>
          <p:nvPr>
            <p:ph type="title"/>
          </p:nvPr>
        </p:nvSpPr>
        <p:spPr>
          <a:xfrm>
            <a:off x="311700" y="1402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200"/>
              <a:buNone/>
              <a:defRPr sz="22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0" name="Google Shape;30;p6"/>
          <p:cNvSpPr txBox="1">
            <a:spLocks noGrp="1"/>
          </p:cNvSpPr>
          <p:nvPr>
            <p:ph type="body" idx="1"/>
          </p:nvPr>
        </p:nvSpPr>
        <p:spPr>
          <a:xfrm>
            <a:off x="311700" y="13810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6"/>
          <p:cNvSpPr txBox="1">
            <a:spLocks noGrp="1"/>
          </p:cNvSpPr>
          <p:nvPr>
            <p:ph type="body" idx="2"/>
          </p:nvPr>
        </p:nvSpPr>
        <p:spPr>
          <a:xfrm>
            <a:off x="4832400" y="13048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2" name="Google Shape;32;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accent4"/>
                </a:solidFill>
              </a:defRPr>
            </a:lvl1pPr>
            <a:lvl2pPr lvl="1">
              <a:buNone/>
              <a:defRPr>
                <a:solidFill>
                  <a:schemeClr val="accent4"/>
                </a:solidFill>
              </a:defRPr>
            </a:lvl2pPr>
            <a:lvl3pPr lvl="2">
              <a:buNone/>
              <a:defRPr>
                <a:solidFill>
                  <a:schemeClr val="accent4"/>
                </a:solidFill>
              </a:defRPr>
            </a:lvl3pPr>
            <a:lvl4pPr lvl="3">
              <a:buNone/>
              <a:defRPr>
                <a:solidFill>
                  <a:schemeClr val="accent4"/>
                </a:solidFill>
              </a:defRPr>
            </a:lvl4pPr>
            <a:lvl5pPr lvl="4">
              <a:buNone/>
              <a:defRPr>
                <a:solidFill>
                  <a:schemeClr val="accent4"/>
                </a:solidFill>
              </a:defRPr>
            </a:lvl5pPr>
            <a:lvl6pPr lvl="5">
              <a:buNone/>
              <a:defRPr>
                <a:solidFill>
                  <a:schemeClr val="accent4"/>
                </a:solidFill>
              </a:defRPr>
            </a:lvl6pPr>
            <a:lvl7pPr lvl="6">
              <a:buNone/>
              <a:defRPr>
                <a:solidFill>
                  <a:schemeClr val="accent4"/>
                </a:solidFill>
              </a:defRPr>
            </a:lvl7pPr>
            <a:lvl8pPr lvl="7">
              <a:buNone/>
              <a:defRPr>
                <a:solidFill>
                  <a:schemeClr val="accent4"/>
                </a:solidFill>
              </a:defRPr>
            </a:lvl8pPr>
            <a:lvl9pPr lvl="8">
              <a:buNone/>
              <a:defRPr>
                <a:solidFill>
                  <a:schemeClr val="accent4"/>
                </a:solidFill>
              </a:defRPr>
            </a:lvl9pPr>
          </a:lstStyle>
          <a:p>
            <a:pPr marL="0" lvl="0" indent="0" algn="r" rtl="0">
              <a:spcBef>
                <a:spcPts val="0"/>
              </a:spcBef>
              <a:spcAft>
                <a:spcPts val="0"/>
              </a:spcAft>
              <a:buNone/>
            </a:pPr>
            <a:fld id="{00000000-1234-1234-1234-123412341234}" type="slidenum">
              <a:rPr lang="en"/>
              <a:t>‹#›</a:t>
            </a:fld>
            <a:endParaRPr/>
          </a:p>
        </p:txBody>
      </p:sp>
      <p:sp>
        <p:nvSpPr>
          <p:cNvPr id="33" name="Google Shape;33;p6"/>
          <p:cNvSpPr txBox="1">
            <a:spLocks noGrp="1"/>
          </p:cNvSpPr>
          <p:nvPr>
            <p:ph type="subTitle" idx="3"/>
          </p:nvPr>
        </p:nvSpPr>
        <p:spPr>
          <a:xfrm>
            <a:off x="386975" y="864000"/>
            <a:ext cx="8368200" cy="8427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SzPts val="1500"/>
              <a:buNone/>
              <a:defRPr sz="1500"/>
            </a:lvl1pPr>
            <a:lvl2pPr lvl="1" algn="ctr" rtl="0">
              <a:lnSpc>
                <a:spcPct val="100000"/>
              </a:lnSpc>
              <a:spcBef>
                <a:spcPts val="0"/>
              </a:spcBef>
              <a:spcAft>
                <a:spcPts val="0"/>
              </a:spcAft>
              <a:buClr>
                <a:schemeClr val="accent5"/>
              </a:buClr>
              <a:buSzPts val="2100"/>
              <a:buNone/>
              <a:defRPr sz="2100">
                <a:solidFill>
                  <a:schemeClr val="accent5"/>
                </a:solidFill>
              </a:defRPr>
            </a:lvl2pPr>
            <a:lvl3pPr lvl="2" algn="ctr" rtl="0">
              <a:lnSpc>
                <a:spcPct val="100000"/>
              </a:lnSpc>
              <a:spcBef>
                <a:spcPts val="0"/>
              </a:spcBef>
              <a:spcAft>
                <a:spcPts val="0"/>
              </a:spcAft>
              <a:buClr>
                <a:schemeClr val="accent5"/>
              </a:buClr>
              <a:buSzPts val="2100"/>
              <a:buNone/>
              <a:defRPr sz="2100">
                <a:solidFill>
                  <a:schemeClr val="accent5"/>
                </a:solidFill>
              </a:defRPr>
            </a:lvl3pPr>
            <a:lvl4pPr lvl="3" algn="ctr" rtl="0">
              <a:lnSpc>
                <a:spcPct val="100000"/>
              </a:lnSpc>
              <a:spcBef>
                <a:spcPts val="0"/>
              </a:spcBef>
              <a:spcAft>
                <a:spcPts val="0"/>
              </a:spcAft>
              <a:buClr>
                <a:schemeClr val="accent5"/>
              </a:buClr>
              <a:buSzPts val="2100"/>
              <a:buNone/>
              <a:defRPr sz="2100">
                <a:solidFill>
                  <a:schemeClr val="accent5"/>
                </a:solidFill>
              </a:defRPr>
            </a:lvl4pPr>
            <a:lvl5pPr lvl="4" algn="ctr" rtl="0">
              <a:lnSpc>
                <a:spcPct val="100000"/>
              </a:lnSpc>
              <a:spcBef>
                <a:spcPts val="0"/>
              </a:spcBef>
              <a:spcAft>
                <a:spcPts val="0"/>
              </a:spcAft>
              <a:buClr>
                <a:schemeClr val="accent5"/>
              </a:buClr>
              <a:buSzPts val="2100"/>
              <a:buNone/>
              <a:defRPr sz="2100">
                <a:solidFill>
                  <a:schemeClr val="accent5"/>
                </a:solidFill>
              </a:defRPr>
            </a:lvl5pPr>
            <a:lvl6pPr lvl="5" algn="ctr" rtl="0">
              <a:lnSpc>
                <a:spcPct val="100000"/>
              </a:lnSpc>
              <a:spcBef>
                <a:spcPts val="0"/>
              </a:spcBef>
              <a:spcAft>
                <a:spcPts val="0"/>
              </a:spcAft>
              <a:buClr>
                <a:schemeClr val="accent5"/>
              </a:buClr>
              <a:buSzPts val="2100"/>
              <a:buNone/>
              <a:defRPr sz="2100">
                <a:solidFill>
                  <a:schemeClr val="accent5"/>
                </a:solidFill>
              </a:defRPr>
            </a:lvl6pPr>
            <a:lvl7pPr lvl="6" algn="ctr" rtl="0">
              <a:lnSpc>
                <a:spcPct val="100000"/>
              </a:lnSpc>
              <a:spcBef>
                <a:spcPts val="0"/>
              </a:spcBef>
              <a:spcAft>
                <a:spcPts val="0"/>
              </a:spcAft>
              <a:buClr>
                <a:schemeClr val="accent5"/>
              </a:buClr>
              <a:buSzPts val="2100"/>
              <a:buNone/>
              <a:defRPr sz="2100">
                <a:solidFill>
                  <a:schemeClr val="accent5"/>
                </a:solidFill>
              </a:defRPr>
            </a:lvl7pPr>
            <a:lvl8pPr lvl="7" algn="ctr" rtl="0">
              <a:lnSpc>
                <a:spcPct val="100000"/>
              </a:lnSpc>
              <a:spcBef>
                <a:spcPts val="0"/>
              </a:spcBef>
              <a:spcAft>
                <a:spcPts val="0"/>
              </a:spcAft>
              <a:buClr>
                <a:schemeClr val="accent5"/>
              </a:buClr>
              <a:buSzPts val="2100"/>
              <a:buNone/>
              <a:defRPr sz="2100">
                <a:solidFill>
                  <a:schemeClr val="accent5"/>
                </a:solidFill>
              </a:defRPr>
            </a:lvl8pPr>
            <a:lvl9pPr lvl="8" algn="ctr" rtl="0">
              <a:lnSpc>
                <a:spcPct val="100000"/>
              </a:lnSpc>
              <a:spcBef>
                <a:spcPts val="0"/>
              </a:spcBef>
              <a:spcAft>
                <a:spcPts val="0"/>
              </a:spcAft>
              <a:buClr>
                <a:schemeClr val="accent5"/>
              </a:buClr>
              <a:buSzPts val="2100"/>
              <a:buNone/>
              <a:defRPr sz="2100">
                <a:solidFill>
                  <a:schemeClr val="accent5"/>
                </a:solidFill>
              </a:defRPr>
            </a:lvl9pPr>
          </a:lstStyle>
          <a:p>
            <a:endParaRPr/>
          </a:p>
        </p:txBody>
      </p:sp>
      <p:sp>
        <p:nvSpPr>
          <p:cNvPr id="34" name="Google Shape;34;p6"/>
          <p:cNvSpPr txBox="1">
            <a:spLocks noGrp="1"/>
          </p:cNvSpPr>
          <p:nvPr>
            <p:ph type="body" idx="4"/>
          </p:nvPr>
        </p:nvSpPr>
        <p:spPr>
          <a:xfrm>
            <a:off x="4813725" y="3822525"/>
            <a:ext cx="3999900" cy="208200"/>
          </a:xfrm>
          <a:prstGeom prst="rect">
            <a:avLst/>
          </a:prstGeom>
        </p:spPr>
        <p:txBody>
          <a:bodyPr spcFirstLastPara="1" wrap="square" lIns="91425" tIns="91425" rIns="91425" bIns="91425" anchor="t" anchorCtr="0">
            <a:normAutofit/>
          </a:bodyPr>
          <a:lstStyle>
            <a:lvl1pPr marL="457200" lvl="0" indent="-273050" algn="r" rtl="0">
              <a:spcBef>
                <a:spcPts val="0"/>
              </a:spcBef>
              <a:spcAft>
                <a:spcPts val="0"/>
              </a:spcAft>
              <a:buSzPts val="700"/>
              <a:buChar char="●"/>
              <a:defRPr sz="700"/>
            </a:lvl1pPr>
            <a:lvl2pPr marL="914400" lvl="1" indent="-260350" algn="r" rtl="0">
              <a:spcBef>
                <a:spcPts val="0"/>
              </a:spcBef>
              <a:spcAft>
                <a:spcPts val="0"/>
              </a:spcAft>
              <a:buSzPts val="500"/>
              <a:buChar char="○"/>
              <a:defRPr sz="500"/>
            </a:lvl2pPr>
            <a:lvl3pPr marL="1371600" lvl="2" indent="-260350" algn="r" rtl="0">
              <a:spcBef>
                <a:spcPts val="0"/>
              </a:spcBef>
              <a:spcAft>
                <a:spcPts val="0"/>
              </a:spcAft>
              <a:buSzPts val="500"/>
              <a:buChar char="■"/>
              <a:defRPr sz="500"/>
            </a:lvl3pPr>
            <a:lvl4pPr marL="1828800" lvl="3" indent="-260350" algn="r" rtl="0">
              <a:spcBef>
                <a:spcPts val="0"/>
              </a:spcBef>
              <a:spcAft>
                <a:spcPts val="0"/>
              </a:spcAft>
              <a:buSzPts val="500"/>
              <a:buChar char="●"/>
              <a:defRPr sz="500"/>
            </a:lvl4pPr>
            <a:lvl5pPr marL="2286000" lvl="4" indent="-260350" algn="r" rtl="0">
              <a:spcBef>
                <a:spcPts val="0"/>
              </a:spcBef>
              <a:spcAft>
                <a:spcPts val="0"/>
              </a:spcAft>
              <a:buSzPts val="500"/>
              <a:buChar char="○"/>
              <a:defRPr sz="500"/>
            </a:lvl5pPr>
            <a:lvl6pPr marL="2743200" lvl="5" indent="-260350" algn="r" rtl="0">
              <a:spcBef>
                <a:spcPts val="0"/>
              </a:spcBef>
              <a:spcAft>
                <a:spcPts val="0"/>
              </a:spcAft>
              <a:buSzPts val="500"/>
              <a:buChar char="■"/>
              <a:defRPr sz="500"/>
            </a:lvl6pPr>
            <a:lvl7pPr marL="3200400" lvl="6" indent="-260350" algn="r" rtl="0">
              <a:spcBef>
                <a:spcPts val="0"/>
              </a:spcBef>
              <a:spcAft>
                <a:spcPts val="0"/>
              </a:spcAft>
              <a:buSzPts val="500"/>
              <a:buChar char="●"/>
              <a:defRPr sz="500"/>
            </a:lvl7pPr>
            <a:lvl8pPr marL="3657600" lvl="7" indent="-260350" algn="r" rtl="0">
              <a:spcBef>
                <a:spcPts val="0"/>
              </a:spcBef>
              <a:spcAft>
                <a:spcPts val="0"/>
              </a:spcAft>
              <a:buSzPts val="500"/>
              <a:buChar char="○"/>
              <a:defRPr sz="500"/>
            </a:lvl8pPr>
            <a:lvl9pPr marL="4114800" lvl="8" indent="-260350" algn="r" rtl="0">
              <a:spcBef>
                <a:spcPts val="0"/>
              </a:spcBef>
              <a:spcAft>
                <a:spcPts val="0"/>
              </a:spcAft>
              <a:buSzPts val="500"/>
              <a:buChar char="■"/>
              <a:defRPr sz="5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5"/>
        <p:cNvGrpSpPr/>
        <p:nvPr/>
      </p:nvGrpSpPr>
      <p:grpSpPr>
        <a:xfrm>
          <a:off x="0" y="0"/>
          <a:ext cx="0" cy="0"/>
          <a:chOff x="0" y="0"/>
          <a:chExt cx="0" cy="0"/>
        </a:xfrm>
      </p:grpSpPr>
      <p:sp>
        <p:nvSpPr>
          <p:cNvPr id="36" name="Google Shape;36;p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7" name="Google Shape;37;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8"/>
        <p:cNvGrpSpPr/>
        <p:nvPr/>
      </p:nvGrpSpPr>
      <p:grpSpPr>
        <a:xfrm>
          <a:off x="0" y="0"/>
          <a:ext cx="0" cy="0"/>
          <a:chOff x="0" y="0"/>
          <a:chExt cx="0" cy="0"/>
        </a:xfrm>
      </p:grpSpPr>
      <p:sp>
        <p:nvSpPr>
          <p:cNvPr id="39" name="Google Shape;39;p8"/>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0" name="Google Shape;40;p8"/>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41" name="Google Shape;41;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2"/>
        </a:solidFill>
        <a:effectLst/>
      </p:bgPr>
    </p:bg>
    <p:spTree>
      <p:nvGrpSpPr>
        <p:cNvPr id="1" name="Shape 42"/>
        <p:cNvGrpSpPr/>
        <p:nvPr/>
      </p:nvGrpSpPr>
      <p:grpSpPr>
        <a:xfrm>
          <a:off x="0" y="0"/>
          <a:ext cx="0" cy="0"/>
          <a:chOff x="0" y="0"/>
          <a:chExt cx="0" cy="0"/>
        </a:xfrm>
      </p:grpSpPr>
      <p:sp>
        <p:nvSpPr>
          <p:cNvPr id="43" name="Google Shape;43;p9"/>
          <p:cNvSpPr txBox="1">
            <a:spLocks noGrp="1"/>
          </p:cNvSpPr>
          <p:nvPr>
            <p:ph type="title"/>
          </p:nvPr>
        </p:nvSpPr>
        <p:spPr>
          <a:xfrm>
            <a:off x="490250" y="526350"/>
            <a:ext cx="57975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44" name="Google Shape;44;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5"/>
        <p:cNvGrpSpPr/>
        <p:nvPr/>
      </p:nvGrpSpPr>
      <p:grpSpPr>
        <a:xfrm>
          <a:off x="0" y="0"/>
          <a:ext cx="0" cy="0"/>
          <a:chOff x="0" y="0"/>
          <a:chExt cx="0" cy="0"/>
        </a:xfrm>
      </p:grpSpPr>
      <p:cxnSp>
        <p:nvCxnSpPr>
          <p:cNvPr id="46" name="Google Shape;46;p10"/>
          <p:cNvCxnSpPr/>
          <p:nvPr/>
        </p:nvCxnSpPr>
        <p:spPr>
          <a:xfrm>
            <a:off x="5029675" y="4495500"/>
            <a:ext cx="468300" cy="0"/>
          </a:xfrm>
          <a:prstGeom prst="straightConnector1">
            <a:avLst/>
          </a:prstGeom>
          <a:noFill/>
          <a:ln w="19050" cap="flat" cmpd="sng">
            <a:solidFill>
              <a:schemeClr val="dk1"/>
            </a:solidFill>
            <a:prstDash val="solid"/>
            <a:round/>
            <a:headEnd type="none" w="sm" len="sm"/>
            <a:tailEnd type="none" w="sm" len="sm"/>
          </a:ln>
        </p:spPr>
      </p:cxnSp>
      <p:sp>
        <p:nvSpPr>
          <p:cNvPr id="47" name="Google Shape;47;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
        <p:nvSpPr>
          <p:cNvPr id="48" name="Google Shape;48;p10"/>
          <p:cNvSpPr txBox="1">
            <a:spLocks noGrp="1"/>
          </p:cNvSpPr>
          <p:nvPr>
            <p:ph type="title"/>
          </p:nvPr>
        </p:nvSpPr>
        <p:spPr>
          <a:xfrm>
            <a:off x="311700" y="1402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200"/>
              <a:buNone/>
              <a:defRPr sz="2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9" name="Google Shape;49;p10"/>
          <p:cNvSpPr txBox="1">
            <a:spLocks noGrp="1"/>
          </p:cNvSpPr>
          <p:nvPr>
            <p:ph type="body" idx="1"/>
          </p:nvPr>
        </p:nvSpPr>
        <p:spPr>
          <a:xfrm>
            <a:off x="311700" y="13048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50" name="Google Shape;50;p10"/>
          <p:cNvSpPr txBox="1">
            <a:spLocks noGrp="1"/>
          </p:cNvSpPr>
          <p:nvPr>
            <p:ph type="body" idx="2"/>
          </p:nvPr>
        </p:nvSpPr>
        <p:spPr>
          <a:xfrm>
            <a:off x="4832400" y="13048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51" name="Google Shape;51;p10"/>
          <p:cNvSpPr txBox="1">
            <a:spLocks noGrp="1"/>
          </p:cNvSpPr>
          <p:nvPr>
            <p:ph type="subTitle" idx="3"/>
          </p:nvPr>
        </p:nvSpPr>
        <p:spPr>
          <a:xfrm>
            <a:off x="386975" y="787800"/>
            <a:ext cx="8368200" cy="8427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SzPts val="1500"/>
              <a:buNone/>
              <a:defRPr sz="1500"/>
            </a:lvl1pPr>
            <a:lvl2pPr lvl="1" algn="ctr" rtl="0">
              <a:lnSpc>
                <a:spcPct val="100000"/>
              </a:lnSpc>
              <a:spcBef>
                <a:spcPts val="0"/>
              </a:spcBef>
              <a:spcAft>
                <a:spcPts val="0"/>
              </a:spcAft>
              <a:buClr>
                <a:schemeClr val="accent5"/>
              </a:buClr>
              <a:buSzPts val="2100"/>
              <a:buNone/>
              <a:defRPr sz="2100">
                <a:solidFill>
                  <a:schemeClr val="accent5"/>
                </a:solidFill>
              </a:defRPr>
            </a:lvl2pPr>
            <a:lvl3pPr lvl="2" algn="ctr" rtl="0">
              <a:lnSpc>
                <a:spcPct val="100000"/>
              </a:lnSpc>
              <a:spcBef>
                <a:spcPts val="0"/>
              </a:spcBef>
              <a:spcAft>
                <a:spcPts val="0"/>
              </a:spcAft>
              <a:buClr>
                <a:schemeClr val="accent5"/>
              </a:buClr>
              <a:buSzPts val="2100"/>
              <a:buNone/>
              <a:defRPr sz="2100">
                <a:solidFill>
                  <a:schemeClr val="accent5"/>
                </a:solidFill>
              </a:defRPr>
            </a:lvl3pPr>
            <a:lvl4pPr lvl="3" algn="ctr" rtl="0">
              <a:lnSpc>
                <a:spcPct val="100000"/>
              </a:lnSpc>
              <a:spcBef>
                <a:spcPts val="0"/>
              </a:spcBef>
              <a:spcAft>
                <a:spcPts val="0"/>
              </a:spcAft>
              <a:buClr>
                <a:schemeClr val="accent5"/>
              </a:buClr>
              <a:buSzPts val="2100"/>
              <a:buNone/>
              <a:defRPr sz="2100">
                <a:solidFill>
                  <a:schemeClr val="accent5"/>
                </a:solidFill>
              </a:defRPr>
            </a:lvl4pPr>
            <a:lvl5pPr lvl="4" algn="ctr" rtl="0">
              <a:lnSpc>
                <a:spcPct val="100000"/>
              </a:lnSpc>
              <a:spcBef>
                <a:spcPts val="0"/>
              </a:spcBef>
              <a:spcAft>
                <a:spcPts val="0"/>
              </a:spcAft>
              <a:buClr>
                <a:schemeClr val="accent5"/>
              </a:buClr>
              <a:buSzPts val="2100"/>
              <a:buNone/>
              <a:defRPr sz="2100">
                <a:solidFill>
                  <a:schemeClr val="accent5"/>
                </a:solidFill>
              </a:defRPr>
            </a:lvl5pPr>
            <a:lvl6pPr lvl="5" algn="ctr" rtl="0">
              <a:lnSpc>
                <a:spcPct val="100000"/>
              </a:lnSpc>
              <a:spcBef>
                <a:spcPts val="0"/>
              </a:spcBef>
              <a:spcAft>
                <a:spcPts val="0"/>
              </a:spcAft>
              <a:buClr>
                <a:schemeClr val="accent5"/>
              </a:buClr>
              <a:buSzPts val="2100"/>
              <a:buNone/>
              <a:defRPr sz="2100">
                <a:solidFill>
                  <a:schemeClr val="accent5"/>
                </a:solidFill>
              </a:defRPr>
            </a:lvl6pPr>
            <a:lvl7pPr lvl="6" algn="ctr" rtl="0">
              <a:lnSpc>
                <a:spcPct val="100000"/>
              </a:lnSpc>
              <a:spcBef>
                <a:spcPts val="0"/>
              </a:spcBef>
              <a:spcAft>
                <a:spcPts val="0"/>
              </a:spcAft>
              <a:buClr>
                <a:schemeClr val="accent5"/>
              </a:buClr>
              <a:buSzPts val="2100"/>
              <a:buNone/>
              <a:defRPr sz="2100">
                <a:solidFill>
                  <a:schemeClr val="accent5"/>
                </a:solidFill>
              </a:defRPr>
            </a:lvl7pPr>
            <a:lvl8pPr lvl="7" algn="ctr" rtl="0">
              <a:lnSpc>
                <a:spcPct val="100000"/>
              </a:lnSpc>
              <a:spcBef>
                <a:spcPts val="0"/>
              </a:spcBef>
              <a:spcAft>
                <a:spcPts val="0"/>
              </a:spcAft>
              <a:buClr>
                <a:schemeClr val="accent5"/>
              </a:buClr>
              <a:buSzPts val="2100"/>
              <a:buNone/>
              <a:defRPr sz="2100">
                <a:solidFill>
                  <a:schemeClr val="accent5"/>
                </a:solidFill>
              </a:defRPr>
            </a:lvl8pPr>
            <a:lvl9pPr lvl="8" algn="ctr" rtl="0">
              <a:lnSpc>
                <a:spcPct val="100000"/>
              </a:lnSpc>
              <a:spcBef>
                <a:spcPts val="0"/>
              </a:spcBef>
              <a:spcAft>
                <a:spcPts val="0"/>
              </a:spcAft>
              <a:buClr>
                <a:schemeClr val="accent5"/>
              </a:buClr>
              <a:buSzPts val="2100"/>
              <a:buNone/>
              <a:defRPr sz="2100">
                <a:solidFill>
                  <a:schemeClr val="accent5"/>
                </a:solidFill>
              </a:defRPr>
            </a:lvl9pPr>
          </a:lstStyle>
          <a:p>
            <a:endParaRPr/>
          </a:p>
        </p:txBody>
      </p:sp>
      <p:sp>
        <p:nvSpPr>
          <p:cNvPr id="52" name="Google Shape;52;p10"/>
          <p:cNvSpPr txBox="1">
            <a:spLocks noGrp="1"/>
          </p:cNvSpPr>
          <p:nvPr>
            <p:ph type="body" idx="4"/>
          </p:nvPr>
        </p:nvSpPr>
        <p:spPr>
          <a:xfrm>
            <a:off x="4813725" y="3822525"/>
            <a:ext cx="3999900" cy="208200"/>
          </a:xfrm>
          <a:prstGeom prst="rect">
            <a:avLst/>
          </a:prstGeom>
        </p:spPr>
        <p:txBody>
          <a:bodyPr spcFirstLastPara="1" wrap="square" lIns="91425" tIns="91425" rIns="91425" bIns="91425" anchor="t" anchorCtr="0">
            <a:normAutofit/>
          </a:bodyPr>
          <a:lstStyle>
            <a:lvl1pPr marL="457200" lvl="0" indent="-273050" algn="r" rtl="0">
              <a:spcBef>
                <a:spcPts val="0"/>
              </a:spcBef>
              <a:spcAft>
                <a:spcPts val="0"/>
              </a:spcAft>
              <a:buSzPts val="700"/>
              <a:buChar char="●"/>
              <a:defRPr sz="700"/>
            </a:lvl1pPr>
            <a:lvl2pPr marL="914400" lvl="1" indent="-260350" algn="r" rtl="0">
              <a:spcBef>
                <a:spcPts val="0"/>
              </a:spcBef>
              <a:spcAft>
                <a:spcPts val="0"/>
              </a:spcAft>
              <a:buSzPts val="500"/>
              <a:buChar char="○"/>
              <a:defRPr sz="500"/>
            </a:lvl2pPr>
            <a:lvl3pPr marL="1371600" lvl="2" indent="-260350" algn="r" rtl="0">
              <a:spcBef>
                <a:spcPts val="0"/>
              </a:spcBef>
              <a:spcAft>
                <a:spcPts val="0"/>
              </a:spcAft>
              <a:buSzPts val="500"/>
              <a:buChar char="■"/>
              <a:defRPr sz="500"/>
            </a:lvl3pPr>
            <a:lvl4pPr marL="1828800" lvl="3" indent="-260350" algn="r" rtl="0">
              <a:spcBef>
                <a:spcPts val="0"/>
              </a:spcBef>
              <a:spcAft>
                <a:spcPts val="0"/>
              </a:spcAft>
              <a:buSzPts val="500"/>
              <a:buChar char="●"/>
              <a:defRPr sz="500"/>
            </a:lvl4pPr>
            <a:lvl5pPr marL="2286000" lvl="4" indent="-260350" algn="r" rtl="0">
              <a:spcBef>
                <a:spcPts val="0"/>
              </a:spcBef>
              <a:spcAft>
                <a:spcPts val="0"/>
              </a:spcAft>
              <a:buSzPts val="500"/>
              <a:buChar char="○"/>
              <a:defRPr sz="500"/>
            </a:lvl5pPr>
            <a:lvl6pPr marL="2743200" lvl="5" indent="-260350" algn="r" rtl="0">
              <a:spcBef>
                <a:spcPts val="0"/>
              </a:spcBef>
              <a:spcAft>
                <a:spcPts val="0"/>
              </a:spcAft>
              <a:buSzPts val="500"/>
              <a:buChar char="■"/>
              <a:defRPr sz="500"/>
            </a:lvl6pPr>
            <a:lvl7pPr marL="3200400" lvl="6" indent="-260350" algn="r" rtl="0">
              <a:spcBef>
                <a:spcPts val="0"/>
              </a:spcBef>
              <a:spcAft>
                <a:spcPts val="0"/>
              </a:spcAft>
              <a:buSzPts val="500"/>
              <a:buChar char="●"/>
              <a:defRPr sz="500"/>
            </a:lvl7pPr>
            <a:lvl8pPr marL="3657600" lvl="7" indent="-260350" algn="r" rtl="0">
              <a:spcBef>
                <a:spcPts val="0"/>
              </a:spcBef>
              <a:spcAft>
                <a:spcPts val="0"/>
              </a:spcAft>
              <a:buSzPts val="500"/>
              <a:buChar char="○"/>
              <a:defRPr sz="500"/>
            </a:lvl8pPr>
            <a:lvl9pPr marL="4114800" lvl="8" indent="-260350" algn="r" rtl="0">
              <a:spcBef>
                <a:spcPts val="0"/>
              </a:spcBef>
              <a:spcAft>
                <a:spcPts val="0"/>
              </a:spcAft>
              <a:buSzPts val="500"/>
              <a:buChar char="■"/>
              <a:defRPr sz="500"/>
            </a:lvl9pPr>
          </a:lstStyle>
          <a:p>
            <a:endParaRPr/>
          </a:p>
        </p:txBody>
      </p:sp>
      <p:sp>
        <p:nvSpPr>
          <p:cNvPr id="53" name="Google Shape;53;p10"/>
          <p:cNvSpPr txBox="1">
            <a:spLocks noGrp="1"/>
          </p:cNvSpPr>
          <p:nvPr>
            <p:ph type="sldNum" idx="5"/>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solidFill>
                  <a:schemeClr val="accent4"/>
                </a:solidFill>
              </a:defRPr>
            </a:lvl1pPr>
            <a:lvl2pPr lvl="1" rtl="0">
              <a:buNone/>
              <a:defRPr>
                <a:solidFill>
                  <a:schemeClr val="accent4"/>
                </a:solidFill>
              </a:defRPr>
            </a:lvl2pPr>
            <a:lvl3pPr lvl="2" rtl="0">
              <a:buNone/>
              <a:defRPr>
                <a:solidFill>
                  <a:schemeClr val="accent4"/>
                </a:solidFill>
              </a:defRPr>
            </a:lvl3pPr>
            <a:lvl4pPr lvl="3" rtl="0">
              <a:buNone/>
              <a:defRPr>
                <a:solidFill>
                  <a:schemeClr val="accent4"/>
                </a:solidFill>
              </a:defRPr>
            </a:lvl4pPr>
            <a:lvl5pPr lvl="4" rtl="0">
              <a:buNone/>
              <a:defRPr>
                <a:solidFill>
                  <a:schemeClr val="accent4"/>
                </a:solidFill>
              </a:defRPr>
            </a:lvl5pPr>
            <a:lvl6pPr lvl="5" rtl="0">
              <a:buNone/>
              <a:defRPr>
                <a:solidFill>
                  <a:schemeClr val="accent4"/>
                </a:solidFill>
              </a:defRPr>
            </a:lvl6pPr>
            <a:lvl7pPr lvl="6" rtl="0">
              <a:buNone/>
              <a:defRPr>
                <a:solidFill>
                  <a:schemeClr val="accent4"/>
                </a:solidFill>
              </a:defRPr>
            </a:lvl7pPr>
            <a:lvl8pPr lvl="7" rtl="0">
              <a:buNone/>
              <a:defRPr>
                <a:solidFill>
                  <a:schemeClr val="accent4"/>
                </a:solidFill>
              </a:defRPr>
            </a:lvl8pPr>
            <a:lvl9pPr lvl="8" rtl="0">
              <a:buNone/>
              <a:defRPr>
                <a:solidFill>
                  <a:schemeClr val="accent4"/>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pearmint">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1pPr>
            <a:lvl2pPr lvl="1">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2pPr>
            <a:lvl3pPr lvl="2">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3pPr>
            <a:lvl4pPr lvl="3">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4pPr>
            <a:lvl5pPr lvl="4">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5pPr>
            <a:lvl6pPr lvl="5">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6pPr>
            <a:lvl7pPr lvl="6">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7pPr>
            <a:lvl8pPr lvl="7">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8pPr>
            <a:lvl9pPr lvl="8">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accent3"/>
              </a:buClr>
              <a:buSzPts val="1800"/>
              <a:buFont typeface="Proxima Nova"/>
              <a:buChar char="●"/>
              <a:defRPr sz="1800">
                <a:solidFill>
                  <a:schemeClr val="accent3"/>
                </a:solidFill>
                <a:latin typeface="Proxima Nova"/>
                <a:ea typeface="Proxima Nova"/>
                <a:cs typeface="Proxima Nova"/>
                <a:sym typeface="Proxima Nova"/>
              </a:defRPr>
            </a:lvl1pPr>
            <a:lvl2pPr marL="914400" lvl="1" indent="-3175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2pPr>
            <a:lvl3pPr marL="1371600" lvl="2" indent="-3175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3pPr>
            <a:lvl4pPr marL="1828800" lvl="3" indent="-3175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4pPr>
            <a:lvl5pPr marL="2286000" lvl="4" indent="-3175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5pPr>
            <a:lvl6pPr marL="2743200" lvl="5" indent="-3175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6pPr>
            <a:lvl7pPr marL="3200400" lvl="6" indent="-3175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7pPr>
            <a:lvl8pPr marL="3657600" lvl="7" indent="-3175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8pPr>
            <a:lvl9pPr marL="4114800" lvl="8" indent="-3175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1"/>
                </a:solidFill>
                <a:latin typeface="Proxima Nova"/>
                <a:ea typeface="Proxima Nova"/>
                <a:cs typeface="Proxima Nova"/>
                <a:sym typeface="Proxima Nova"/>
              </a:defRPr>
            </a:lvl1pPr>
            <a:lvl2pPr lvl="1" algn="r">
              <a:buNone/>
              <a:defRPr sz="1000">
                <a:solidFill>
                  <a:schemeClr val="dk1"/>
                </a:solidFill>
                <a:latin typeface="Proxima Nova"/>
                <a:ea typeface="Proxima Nova"/>
                <a:cs typeface="Proxima Nova"/>
                <a:sym typeface="Proxima Nova"/>
              </a:defRPr>
            </a:lvl2pPr>
            <a:lvl3pPr lvl="2" algn="r">
              <a:buNone/>
              <a:defRPr sz="1000">
                <a:solidFill>
                  <a:schemeClr val="dk1"/>
                </a:solidFill>
                <a:latin typeface="Proxima Nova"/>
                <a:ea typeface="Proxima Nova"/>
                <a:cs typeface="Proxima Nova"/>
                <a:sym typeface="Proxima Nova"/>
              </a:defRPr>
            </a:lvl3pPr>
            <a:lvl4pPr lvl="3" algn="r">
              <a:buNone/>
              <a:defRPr sz="1000">
                <a:solidFill>
                  <a:schemeClr val="dk1"/>
                </a:solidFill>
                <a:latin typeface="Proxima Nova"/>
                <a:ea typeface="Proxima Nova"/>
                <a:cs typeface="Proxima Nova"/>
                <a:sym typeface="Proxima Nova"/>
              </a:defRPr>
            </a:lvl4pPr>
            <a:lvl5pPr lvl="4" algn="r">
              <a:buNone/>
              <a:defRPr sz="1000">
                <a:solidFill>
                  <a:schemeClr val="dk1"/>
                </a:solidFill>
                <a:latin typeface="Proxima Nova"/>
                <a:ea typeface="Proxima Nova"/>
                <a:cs typeface="Proxima Nova"/>
                <a:sym typeface="Proxima Nova"/>
              </a:defRPr>
            </a:lvl5pPr>
            <a:lvl6pPr lvl="5" algn="r">
              <a:buNone/>
              <a:defRPr sz="1000">
                <a:solidFill>
                  <a:schemeClr val="dk1"/>
                </a:solidFill>
                <a:latin typeface="Proxima Nova"/>
                <a:ea typeface="Proxima Nova"/>
                <a:cs typeface="Proxima Nova"/>
                <a:sym typeface="Proxima Nova"/>
              </a:defRPr>
            </a:lvl6pPr>
            <a:lvl7pPr lvl="6" algn="r">
              <a:buNone/>
              <a:defRPr sz="1000">
                <a:solidFill>
                  <a:schemeClr val="dk1"/>
                </a:solidFill>
                <a:latin typeface="Proxima Nova"/>
                <a:ea typeface="Proxima Nova"/>
                <a:cs typeface="Proxima Nova"/>
                <a:sym typeface="Proxima Nova"/>
              </a:defRPr>
            </a:lvl7pPr>
            <a:lvl8pPr lvl="7" algn="r">
              <a:buNone/>
              <a:defRPr sz="1000">
                <a:solidFill>
                  <a:schemeClr val="dk1"/>
                </a:solidFill>
                <a:latin typeface="Proxima Nova"/>
                <a:ea typeface="Proxima Nova"/>
                <a:cs typeface="Proxima Nova"/>
                <a:sym typeface="Proxima Nova"/>
              </a:defRPr>
            </a:lvl8pPr>
            <a:lvl9pPr lvl="8" algn="r">
              <a:buNone/>
              <a:defRPr sz="1000">
                <a:solidFill>
                  <a:schemeClr val="dk1"/>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8" Type="http://schemas.openxmlformats.org/officeDocument/2006/relationships/hyperlink" Target="https://skacem.github.io/2022/01/06/From-Customer-Segments-to-Scoring-Models/" TargetMode="External"/><Relationship Id="rId3" Type="http://schemas.openxmlformats.org/officeDocument/2006/relationships/image" Target="../media/image15.png"/><Relationship Id="rId7"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hyperlink" Target="https://pressbooks.library.upei.ca/montelpare/chapter/measures-of-central-tendency-variance-and-confidence-intervals/" TargetMode="External"/><Relationship Id="rId5" Type="http://schemas.openxmlformats.org/officeDocument/2006/relationships/image" Target="../media/image16.png"/><Relationship Id="rId10" Type="http://schemas.openxmlformats.org/officeDocument/2006/relationships/hyperlink" Target="https://online.stat.psu.edu/stat200/lesson/2/2.2/2.2.4/2.2.4.1" TargetMode="External"/><Relationship Id="rId4" Type="http://schemas.openxmlformats.org/officeDocument/2006/relationships/hyperlink" Target="https://en.wikipedia.org/wiki/Skewness" TargetMode="External"/><Relationship Id="rId9" Type="http://schemas.openxmlformats.org/officeDocument/2006/relationships/image" Target="../media/image18.jpg"/></Relationships>
</file>

<file path=ppt/slides/_rels/slide11.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9.png"/><Relationship Id="rId7" Type="http://schemas.openxmlformats.org/officeDocument/2006/relationships/hyperlink" Target="https://www.teachoo.com/8364/2738/Median/category/Median/" TargetMode="External"/><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image" Target="../media/image22.jpg"/><Relationship Id="rId11" Type="http://schemas.openxmlformats.org/officeDocument/2006/relationships/hyperlink" Target="https://ar.inspiredpencil.com/pictures-2023/math-median" TargetMode="External"/><Relationship Id="rId5" Type="http://schemas.openxmlformats.org/officeDocument/2006/relationships/image" Target="../media/image21.png"/><Relationship Id="rId10" Type="http://schemas.openxmlformats.org/officeDocument/2006/relationships/image" Target="../media/image24.png"/><Relationship Id="rId4" Type="http://schemas.openxmlformats.org/officeDocument/2006/relationships/image" Target="../media/image20.png"/><Relationship Id="rId9" Type="http://schemas.openxmlformats.org/officeDocument/2006/relationships/hyperlink" Target="https://www.wikiwand.com/sk/Medi%C3%A1n"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hyperlink" Target="https://byjus.com/maths/median/"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hyperlink" Target="https://www.researchgate.net/figure/A-Measures-of-central-tendency-visualization-on-years-variable-B-Measures-of-central_fig4_371573611" TargetMode="External"/><Relationship Id="rId5" Type="http://schemas.openxmlformats.org/officeDocument/2006/relationships/image" Target="../media/image27.png"/><Relationship Id="rId4" Type="http://schemas.openxmlformats.org/officeDocument/2006/relationships/hyperlink" Target="http://hubpages.com/education/Central-Tendency"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4.xml"/><Relationship Id="rId5" Type="http://schemas.openxmlformats.org/officeDocument/2006/relationships/image" Target="../media/image30.png"/><Relationship Id="rId4" Type="http://schemas.openxmlformats.org/officeDocument/2006/relationships/image" Target="../media/image29.png"/></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4.xml"/><Relationship Id="rId6" Type="http://schemas.openxmlformats.org/officeDocument/2006/relationships/hyperlink" Target="https://www.researchgate.net/figure/Multimodal-clustering-results-Left-panel-Tree-of-hierarchical-clustering-Height-of-the_fig2_362376838" TargetMode="External"/><Relationship Id="rId5" Type="http://schemas.openxmlformats.org/officeDocument/2006/relationships/image" Target="../media/image32.png"/><Relationship Id="rId4" Type="http://schemas.openxmlformats.org/officeDocument/2006/relationships/hyperlink" Target="https://www.statology.org/multimodal-distribution/" TargetMode="External"/></Relationships>
</file>

<file path=ppt/slides/_rels/slide16.xml.rels><?xml version="1.0" encoding="UTF-8" standalone="yes"?>
<Relationships xmlns="http://schemas.openxmlformats.org/package/2006/relationships"><Relationship Id="rId8" Type="http://schemas.openxmlformats.org/officeDocument/2006/relationships/hyperlink" Target="https://ar.inspiredpencil.com/pictures-2023/data-clustering" TargetMode="External"/><Relationship Id="rId3" Type="http://schemas.openxmlformats.org/officeDocument/2006/relationships/image" Target="../media/image33.png"/><Relationship Id="rId7" Type="http://schemas.openxmlformats.org/officeDocument/2006/relationships/image" Target="../media/image34.png"/><Relationship Id="rId2" Type="http://schemas.openxmlformats.org/officeDocument/2006/relationships/notesSlide" Target="../notesSlides/notesSlide16.xml"/><Relationship Id="rId1" Type="http://schemas.openxmlformats.org/officeDocument/2006/relationships/slideLayout" Target="../slideLayouts/slideLayout4.xml"/><Relationship Id="rId6" Type="http://schemas.openxmlformats.org/officeDocument/2006/relationships/hyperlink" Target="https://www.researchgate.net/figure/Multimodal-clustering-results-Left-panel-Tree-of-hierarchical-clustering-Height-of-the_fig2_362376838" TargetMode="External"/><Relationship Id="rId5" Type="http://schemas.openxmlformats.org/officeDocument/2006/relationships/image" Target="../media/image32.png"/><Relationship Id="rId4" Type="http://schemas.openxmlformats.org/officeDocument/2006/relationships/hyperlink" Target="https://sheng.whu.edu.cn/project3.html"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8" Type="http://schemas.openxmlformats.org/officeDocument/2006/relationships/hyperlink" Target="https://www.statisticalaid.com/measures-of-dispersion-in-statistics-and-its-types/" TargetMode="External"/><Relationship Id="rId3" Type="http://schemas.openxmlformats.org/officeDocument/2006/relationships/image" Target="../media/image35.jpg"/><Relationship Id="rId7" Type="http://schemas.openxmlformats.org/officeDocument/2006/relationships/image" Target="../media/image37.png"/><Relationship Id="rId2" Type="http://schemas.openxmlformats.org/officeDocument/2006/relationships/notesSlide" Target="../notesSlides/notesSlide18.xml"/><Relationship Id="rId1" Type="http://schemas.openxmlformats.org/officeDocument/2006/relationships/slideLayout" Target="../slideLayouts/slideLayout4.xml"/><Relationship Id="rId6" Type="http://schemas.openxmlformats.org/officeDocument/2006/relationships/hyperlink" Target="https://www.geeksforgeeks.org/maths/measures-of-dispersion/" TargetMode="External"/><Relationship Id="rId5" Type="http://schemas.openxmlformats.org/officeDocument/2006/relationships/image" Target="../media/image36.png"/><Relationship Id="rId4" Type="http://schemas.openxmlformats.org/officeDocument/2006/relationships/hyperlink" Target="http://www.slideshare.net/sh.robin27/measures-of-dispersion-42064060"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9.xml"/><Relationship Id="rId1" Type="http://schemas.openxmlformats.org/officeDocument/2006/relationships/slideLayout" Target="../slideLayouts/slideLayout4.xml"/><Relationship Id="rId5" Type="http://schemas.openxmlformats.org/officeDocument/2006/relationships/hyperlink" Target="https://statisticstechs.weebly.com/desciptive-statistics/normal-distribution" TargetMode="External"/><Relationship Id="rId4" Type="http://schemas.openxmlformats.org/officeDocument/2006/relationships/image" Target="../media/image39.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2.xml"/><Relationship Id="rId1" Type="http://schemas.openxmlformats.org/officeDocument/2006/relationships/slideLayout" Target="../slideLayouts/slideLayout4.xml"/><Relationship Id="rId5" Type="http://schemas.openxmlformats.org/officeDocument/2006/relationships/image" Target="../media/image43.png"/><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3.xml"/><Relationship Id="rId1" Type="http://schemas.openxmlformats.org/officeDocument/2006/relationships/slideLayout" Target="../slideLayouts/slideLayout4.xml"/><Relationship Id="rId5" Type="http://schemas.openxmlformats.org/officeDocument/2006/relationships/image" Target="../media/image46.png"/><Relationship Id="rId4" Type="http://schemas.openxmlformats.org/officeDocument/2006/relationships/image" Target="../media/image45.png"/></Relationships>
</file>

<file path=ppt/slides/_rels/slide2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4.xml"/><Relationship Id="rId1" Type="http://schemas.openxmlformats.org/officeDocument/2006/relationships/slideLayout" Target="../slideLayouts/slideLayout4.xml"/><Relationship Id="rId5" Type="http://schemas.openxmlformats.org/officeDocument/2006/relationships/image" Target="../media/image43.png"/><Relationship Id="rId4" Type="http://schemas.openxmlformats.org/officeDocument/2006/relationships/image" Target="../media/image42.png"/></Relationships>
</file>

<file path=ppt/slides/_rels/slide2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5.xml"/><Relationship Id="rId1" Type="http://schemas.openxmlformats.org/officeDocument/2006/relationships/slideLayout" Target="../slideLayouts/slideLayout4.xml"/><Relationship Id="rId6" Type="http://schemas.openxmlformats.org/officeDocument/2006/relationships/hyperlink" Target="https://storage.googleapis.com/dlaxxpctolvgae/what-is-the-range-of-data-in-math.html" TargetMode="External"/><Relationship Id="rId5" Type="http://schemas.openxmlformats.org/officeDocument/2006/relationships/image" Target="../media/image49.jpeg"/><Relationship Id="rId4" Type="http://schemas.openxmlformats.org/officeDocument/2006/relationships/hyperlink" Target="https://www.bbc.co.uk/bitesize/topics/zbsvr82/articles/z7qsg2p"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6.xml"/><Relationship Id="rId1" Type="http://schemas.openxmlformats.org/officeDocument/2006/relationships/slideLayout" Target="../slideLayouts/slideLayout4.xml"/><Relationship Id="rId4" Type="http://schemas.openxmlformats.org/officeDocument/2006/relationships/hyperlink" Target="https://ar.inspiredpencil.com/pictures-2023/box-plot-interquartile-range"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7.xml"/><Relationship Id="rId1" Type="http://schemas.openxmlformats.org/officeDocument/2006/relationships/slideLayout" Target="../slideLayouts/slideLayout4.xml"/><Relationship Id="rId6" Type="http://schemas.openxmlformats.org/officeDocument/2006/relationships/hyperlink" Target="https://storage.googleapis.com/djwjptkmawdige/what-is-the-interquartile-range-of-the-data.html" TargetMode="External"/><Relationship Id="rId5" Type="http://schemas.openxmlformats.org/officeDocument/2006/relationships/image" Target="../media/image52.png"/><Relationship Id="rId4" Type="http://schemas.openxmlformats.org/officeDocument/2006/relationships/hyperlink" Target="https://www.tpsearchtool.com/images/what-is-the-interquartile-range-of-the-data-shown-in-the-box-plot"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8.xml"/><Relationship Id="rId1" Type="http://schemas.openxmlformats.org/officeDocument/2006/relationships/slideLayout" Target="../slideLayouts/slideLayout4.xml"/><Relationship Id="rId6" Type="http://schemas.openxmlformats.org/officeDocument/2006/relationships/hyperlink" Target="https://fity.club/lists/q/quartile-range/" TargetMode="External"/><Relationship Id="rId5" Type="http://schemas.openxmlformats.org/officeDocument/2006/relationships/image" Target="../media/image53.jpeg"/><Relationship Id="rId4" Type="http://schemas.openxmlformats.org/officeDocument/2006/relationships/hyperlink" Target="https://www.tpsearchtool.com/images/what-is-the-interquartile-range-of-the-data-shown-in-the-box-plot"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54.bin"/><Relationship Id="rId2" Type="http://schemas.openxmlformats.org/officeDocument/2006/relationships/notesSlide" Target="../notesSlides/notesSlide29.xml"/><Relationship Id="rId1" Type="http://schemas.openxmlformats.org/officeDocument/2006/relationships/slideLayout" Target="../slideLayouts/slideLayout4.xml"/><Relationship Id="rId6" Type="http://schemas.openxmlformats.org/officeDocument/2006/relationships/hyperlink" Target="https://thirdspacelearning.com/gcse-maths/statistics/interquartile-range/" TargetMode="External"/><Relationship Id="rId5" Type="http://schemas.openxmlformats.org/officeDocument/2006/relationships/image" Target="../media/image55.png"/><Relationship Id="rId4" Type="http://schemas.openxmlformats.org/officeDocument/2006/relationships/hyperlink" Target="https://study.com/skill/learn/how-to-find-the-interquartile-range-for-a-data-set-explanation.html"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hyperlink" Target="https://www.alamy.com/mean-median-and-mode-graph-negatively-skewed-symmetric-and-positively-skewed-vector-illustration-isolated-on-white-background-image558672339.html" TargetMode="External"/><Relationship Id="rId5" Type="http://schemas.openxmlformats.org/officeDocument/2006/relationships/image" Target="../media/image4.jpg"/><Relationship Id="rId4" Type="http://schemas.openxmlformats.org/officeDocument/2006/relationships/hyperlink" Target="https://en.wikipedia.org/wiki/Median"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0.xml"/><Relationship Id="rId1" Type="http://schemas.openxmlformats.org/officeDocument/2006/relationships/slideLayout" Target="../slideLayouts/slideLayout4.xml"/><Relationship Id="rId4" Type="http://schemas.openxmlformats.org/officeDocument/2006/relationships/hyperlink" Target="https://www.thedataschool.co.uk/lex-devlin/basic-statistics-interquartile-range-iqr/"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1.xml"/><Relationship Id="rId1" Type="http://schemas.openxmlformats.org/officeDocument/2006/relationships/slideLayout" Target="../slideLayouts/slideLayout4.xml"/><Relationship Id="rId5" Type="http://schemas.openxmlformats.org/officeDocument/2006/relationships/image" Target="../media/image59.png"/><Relationship Id="rId4" Type="http://schemas.openxmlformats.org/officeDocument/2006/relationships/image" Target="../media/image58.png"/></Relationships>
</file>

<file path=ppt/slides/_rels/slide3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2.xml"/><Relationship Id="rId1" Type="http://schemas.openxmlformats.org/officeDocument/2006/relationships/slideLayout" Target="../slideLayouts/slideLayout4.xml"/><Relationship Id="rId4" Type="http://schemas.openxmlformats.org/officeDocument/2006/relationships/hyperlink" Target="https://www.cuemath.com/data/variance/"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61.jpg"/><Relationship Id="rId2" Type="http://schemas.openxmlformats.org/officeDocument/2006/relationships/notesSlide" Target="../notesSlides/notesSlide33.xml"/><Relationship Id="rId1" Type="http://schemas.openxmlformats.org/officeDocument/2006/relationships/slideLayout" Target="../slideLayouts/slideLayout4.xml"/><Relationship Id="rId4" Type="http://schemas.openxmlformats.org/officeDocument/2006/relationships/hyperlink" Target="https://www.investopedia.com/terms/v/variance.asp" TargetMode="External"/></Relationships>
</file>

<file path=ppt/slides/_rels/slide3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4.xml"/><Relationship Id="rId1" Type="http://schemas.openxmlformats.org/officeDocument/2006/relationships/slideLayout" Target="../slideLayouts/slideLayout4.xml"/><Relationship Id="rId4" Type="http://schemas.openxmlformats.org/officeDocument/2006/relationships/hyperlink" Target="https://okanbulut.github.io/bigdata/visualizing-big-data.html"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5.xml"/><Relationship Id="rId1" Type="http://schemas.openxmlformats.org/officeDocument/2006/relationships/slideLayout" Target="../slideLayouts/slideLayout4.xml"/><Relationship Id="rId5" Type="http://schemas.openxmlformats.org/officeDocument/2006/relationships/image" Target="../media/image64.png"/><Relationship Id="rId4" Type="http://schemas.openxmlformats.org/officeDocument/2006/relationships/image" Target="../media/image63.png"/></Relationships>
</file>

<file path=ppt/slides/_rels/slide36.xml.rels><?xml version="1.0" encoding="UTF-8" standalone="yes"?>
<Relationships xmlns="http://schemas.openxmlformats.org/package/2006/relationships"><Relationship Id="rId3" Type="http://schemas.openxmlformats.org/officeDocument/2006/relationships/image" Target="../media/image65.jpg"/><Relationship Id="rId2" Type="http://schemas.openxmlformats.org/officeDocument/2006/relationships/notesSlide" Target="../notesSlides/notesSlide36.xml"/><Relationship Id="rId1" Type="http://schemas.openxmlformats.org/officeDocument/2006/relationships/slideLayout" Target="../slideLayouts/slideLayout4.xml"/><Relationship Id="rId4" Type="http://schemas.openxmlformats.org/officeDocument/2006/relationships/hyperlink" Target="http://www.youtube.com/watch?v=MoW3hMq-eIc" TargetMode="External"/></Relationships>
</file>

<file path=ppt/slides/_rels/slide3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7.xml"/><Relationship Id="rId1" Type="http://schemas.openxmlformats.org/officeDocument/2006/relationships/slideLayout" Target="../slideLayouts/slideLayout4.xml"/><Relationship Id="rId4" Type="http://schemas.openxmlformats.org/officeDocument/2006/relationships/hyperlink" Target="https://articles.outlier.org/a-step-by-step-guide-on-how-to-calculate-standard-deviation"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8.xml"/><Relationship Id="rId1" Type="http://schemas.openxmlformats.org/officeDocument/2006/relationships/slideLayout" Target="../slideLayouts/slideLayout4.xml"/><Relationship Id="rId4" Type="http://schemas.openxmlformats.org/officeDocument/2006/relationships/hyperlink" Target="https://www.pinterest.com/pin/mina-ozgen-demonstrates-how-one-can-display-the-distribution-of-observations-in-a-2dimensional-scatter-plot--52706258122325337/"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hyperlink" Target="https://www.collidu.com/presentation-mean-median-mode-range"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0.xml"/><Relationship Id="rId1" Type="http://schemas.openxmlformats.org/officeDocument/2006/relationships/slideLayout" Target="../slideLayouts/slideLayout4.xml"/><Relationship Id="rId5" Type="http://schemas.openxmlformats.org/officeDocument/2006/relationships/image" Target="../media/image59.png"/><Relationship Id="rId4" Type="http://schemas.openxmlformats.org/officeDocument/2006/relationships/image" Target="../media/image70.png"/></Relationships>
</file>

<file path=ppt/slides/_rels/slide41.xml.rels><?xml version="1.0" encoding="UTF-8" standalone="yes"?>
<Relationships xmlns="http://schemas.openxmlformats.org/package/2006/relationships"><Relationship Id="rId3" Type="http://schemas.openxmlformats.org/officeDocument/2006/relationships/image" Target="../media/image71.jpg"/><Relationship Id="rId2" Type="http://schemas.openxmlformats.org/officeDocument/2006/relationships/notesSlide" Target="../notesSlides/notesSlide41.xml"/><Relationship Id="rId1" Type="http://schemas.openxmlformats.org/officeDocument/2006/relationships/slideLayout" Target="../slideLayouts/slideLayout4.xml"/><Relationship Id="rId5" Type="http://schemas.openxmlformats.org/officeDocument/2006/relationships/image" Target="../media/image72.jpg"/><Relationship Id="rId4" Type="http://schemas.openxmlformats.org/officeDocument/2006/relationships/hyperlink" Target="https://www.slideserve.com/markku/measures-of-central-tendency-and-dispersion" TargetMode="External"/></Relationships>
</file>

<file path=ppt/slides/_rels/slide4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2.xml"/><Relationship Id="rId1" Type="http://schemas.openxmlformats.org/officeDocument/2006/relationships/slideLayout" Target="../slideLayouts/slideLayout4.xml"/><Relationship Id="rId4" Type="http://schemas.openxmlformats.org/officeDocument/2006/relationships/hyperlink" Target="https://roboticsbiz.com/best-data-visualization-tools-for-smarter-decisions-in-2024/"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7.xml"/><Relationship Id="rId1" Type="http://schemas.openxmlformats.org/officeDocument/2006/relationships/slideLayout" Target="../slideLayouts/slideLayout4.xml"/><Relationship Id="rId5" Type="http://schemas.openxmlformats.org/officeDocument/2006/relationships/hyperlink" Target="https://creativecommons.org/licenses/by/3.0/" TargetMode="External"/><Relationship Id="rId4" Type="http://schemas.openxmlformats.org/officeDocument/2006/relationships/hyperlink" Target="https://www.frontiersin.org/articles/10.3389/fpsyg.2018.02104/full"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9.JPG"/><Relationship Id="rId7" Type="http://schemas.openxmlformats.org/officeDocument/2006/relationships/hyperlink" Target="https://creativecommons.org/licenses/by/3.0/" TargetMode="External"/><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hyperlink" Target="https://www.frontiersin.org/articles/10.3389/fmars.2021.645797/full" TargetMode="External"/><Relationship Id="rId5" Type="http://schemas.openxmlformats.org/officeDocument/2006/relationships/image" Target="../media/image10.jpg"/><Relationship Id="rId4" Type="http://schemas.openxmlformats.org/officeDocument/2006/relationships/hyperlink" Target="https://spmath81708.blogspot.com/2008/09/alyannas-measure-of-central-tendency.html" TargetMode="External"/></Relationships>
</file>

<file path=ppt/slides/_rels/slide9.xml.rels><?xml version="1.0" encoding="UTF-8" standalone="yes"?>
<Relationships xmlns="http://schemas.openxmlformats.org/package/2006/relationships"><Relationship Id="rId8" Type="http://schemas.openxmlformats.org/officeDocument/2006/relationships/image" Target="../media/image13.jpg"/><Relationship Id="rId3" Type="http://schemas.openxmlformats.org/officeDocument/2006/relationships/image" Target="../media/image11.jpg"/><Relationship Id="rId7" Type="http://schemas.openxmlformats.org/officeDocument/2006/relationships/hyperlink" Target="https://courses.lumenlearning.com/suny-hccc-ma-124-1/chapter/numerical-summaries-of-data/" TargetMode="External"/><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image" Target="../media/image12.png"/><Relationship Id="rId11" Type="http://schemas.openxmlformats.org/officeDocument/2006/relationships/hyperlink" Target="https://philschatz.com/calculus-book/contents/m53649.html" TargetMode="External"/><Relationship Id="rId5" Type="http://schemas.openxmlformats.org/officeDocument/2006/relationships/hyperlink" Target="https://creativecommons.org/licenses/by-nc-sa/3.0/" TargetMode="External"/><Relationship Id="rId10" Type="http://schemas.openxmlformats.org/officeDocument/2006/relationships/image" Target="../media/image14.jpg"/><Relationship Id="rId4" Type="http://schemas.openxmlformats.org/officeDocument/2006/relationships/hyperlink" Target="https://www.ingridscience.ca/node/450" TargetMode="External"/><Relationship Id="rId9" Type="http://schemas.openxmlformats.org/officeDocument/2006/relationships/hyperlink" Target="https://courses.lumenlearning.com/suny-osuniversityphysics/chapter/12-2-examples-of-static-equilibrium/"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t>Unit 1 – Point 1.4: Data Types, Measures of Central Tendency, and Measures of Dispersion</a:t>
            </a:r>
          </a:p>
        </p:txBody>
      </p:sp>
      <p:sp>
        <p:nvSpPr>
          <p:cNvPr id="4" name="Subtitle 3"/>
          <p:cNvSpPr>
            <a:spLocks noGrp="1"/>
          </p:cNvSpPr>
          <p:nvPr>
            <p:ph type="subTitle" idx="13"/>
          </p:nvPr>
        </p:nvSpPr>
        <p:spPr/>
        <p:txBody>
          <a:bodyPr>
            <a:normAutofit/>
          </a:bodyPr>
          <a:lstStyle/>
          <a:p>
            <a:r>
              <a:t>Overview</a:t>
            </a:r>
          </a:p>
        </p:txBody>
      </p:sp>
      <p:sp>
        <p:nvSpPr>
          <p:cNvPr id="5" name="Rectangle 4"/>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6" name="Rectangle 5"/>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sz="1300" b="0" i="0">
                <a:solidFill>
                  <a:srgbClr val="616161"/>
                </a:solidFill>
                <a:latin typeface="Proxima Nova"/>
              </a:defRPr>
            </a:pPr>
            <a:endParaRPr/>
          </a:p>
        </p:txBody>
      </p:sp>
      <p:sp>
        <p:nvSpPr>
          <p:cNvPr id="7" name="Rectangle 6"/>
          <p:cNvSpPr/>
          <p:nvPr/>
        </p:nvSpPr>
        <p:spPr>
          <a:xfrm>
            <a:off x="228600" y="1508670"/>
            <a:ext cx="8686800" cy="3115865"/>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8" name="Rectangle 7"/>
          <p:cNvSpPr/>
          <p:nvPr/>
        </p:nvSpPr>
        <p:spPr>
          <a:xfrm>
            <a:off x="228600" y="1508670"/>
            <a:ext cx="4190999" cy="3115865"/>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9" name="TextBox 8"/>
          <p:cNvSpPr txBox="1"/>
          <p:nvPr/>
        </p:nvSpPr>
        <p:spPr>
          <a:xfrm>
            <a:off x="228600" y="1508670"/>
            <a:ext cx="4190999" cy="3115865"/>
          </a:xfrm>
          <a:prstGeom prst="rect">
            <a:avLst/>
          </a:prstGeom>
          <a:noFill/>
          <a:ln>
            <a:noFill/>
          </a:ln>
        </p:spPr>
        <p:txBody>
          <a:bodyPr wrap="square" lIns="190500" tIns="0" rIns="0" bIns="190500" anchor="t">
            <a:spAutoFit/>
          </a:bodyPr>
          <a:lstStyle/>
          <a:p>
            <a:pPr marL="228600" indent="-91440" algn="l">
              <a:spcBef>
                <a:spcPts val="0"/>
              </a:spcBef>
              <a:spcAft>
                <a:spcPts val="800"/>
              </a:spcAft>
              <a:buSzPct val="100000"/>
              <a:buFont typeface="Arial"/>
              <a:buChar char="•"/>
            </a:pPr>
            <a:r>
              <a:rPr sz="1300" b="1" i="0">
                <a:solidFill>
                  <a:srgbClr val="616161"/>
                </a:solidFill>
                <a:latin typeface="Proxima Nova"/>
              </a:rPr>
              <a:t>Unit 1 – Point 1.4 Overview:</a:t>
            </a:r>
            <a:r>
              <a:rPr sz="1300" b="0" i="0">
                <a:solidFill>
                  <a:srgbClr val="616161"/>
                </a:solidFill>
                <a:latin typeface="Proxima Nova"/>
              </a:rPr>
              <a:t> Introduction to core statistical concepts relevant for data analytics: data types, measures of central tendency, and measures of dispersion.</a:t>
            </a:r>
          </a:p>
          <a:p>
            <a:pPr marL="228600" lvl="1" indent="-91440" algn="l">
              <a:spcBef>
                <a:spcPts val="1200"/>
              </a:spcBef>
              <a:spcAft>
                <a:spcPts val="0"/>
              </a:spcAft>
              <a:buSzPct val="100000"/>
              <a:buFont typeface="Arial"/>
              <a:buChar char="•"/>
            </a:pPr>
            <a:r>
              <a:rPr sz="1300" b="1" i="0">
                <a:solidFill>
                  <a:srgbClr val="616161"/>
                </a:solidFill>
                <a:latin typeface="Proxima Nova"/>
              </a:rPr>
              <a:t>Data Types:</a:t>
            </a:r>
            <a:r>
              <a:rPr sz="1300" b="0" i="0">
                <a:solidFill>
                  <a:srgbClr val="616161"/>
                </a:solidFill>
                <a:latin typeface="Proxima Nova"/>
              </a:rPr>
              <a:t> Classification of data into qualitative and quantitative categories with further subtypes.</a:t>
            </a:r>
          </a:p>
          <a:p>
            <a:pPr marL="228600" lvl="1" indent="-91440" algn="l">
              <a:spcBef>
                <a:spcPts val="1200"/>
              </a:spcBef>
              <a:spcAft>
                <a:spcPts val="0"/>
              </a:spcAft>
              <a:buSzPct val="100000"/>
              <a:buFont typeface="Arial"/>
              <a:buChar char="•"/>
            </a:pPr>
            <a:r>
              <a:rPr sz="1300" b="1" i="0">
                <a:solidFill>
                  <a:srgbClr val="616161"/>
                </a:solidFill>
                <a:latin typeface="Proxima Nova"/>
              </a:rPr>
              <a:t>Measures of Central Tendency:</a:t>
            </a:r>
            <a:r>
              <a:rPr sz="1300" b="0" i="0">
                <a:solidFill>
                  <a:srgbClr val="616161"/>
                </a:solidFill>
                <a:latin typeface="Proxima Nova"/>
              </a:rPr>
              <a:t> Mean, median, and mode as indicators of where the center of data lies.</a:t>
            </a:r>
          </a:p>
          <a:p>
            <a:pPr marL="228600" lvl="1" indent="-91440" algn="l">
              <a:spcBef>
                <a:spcPts val="1200"/>
              </a:spcBef>
              <a:spcAft>
                <a:spcPts val="0"/>
              </a:spcAft>
              <a:buSzPct val="100000"/>
              <a:buFont typeface="Arial"/>
              <a:buChar char="•"/>
            </a:pPr>
            <a:r>
              <a:rPr sz="1300" b="1" i="0">
                <a:solidFill>
                  <a:srgbClr val="616161"/>
                </a:solidFill>
                <a:latin typeface="Proxima Nova"/>
              </a:rPr>
              <a:t>Measures of Dispersion:</a:t>
            </a:r>
            <a:r>
              <a:rPr sz="1300" b="0" i="0">
                <a:solidFill>
                  <a:srgbClr val="616161"/>
                </a:solidFill>
                <a:latin typeface="Proxima Nova"/>
              </a:rPr>
              <a:t> Range, interquartile range, variance, and standard deviation to quantify data spread.</a:t>
            </a:r>
          </a:p>
        </p:txBody>
      </p:sp>
      <p:sp>
        <p:nvSpPr>
          <p:cNvPr id="10" name="Rectangle 9"/>
          <p:cNvSpPr/>
          <p:nvPr/>
        </p:nvSpPr>
        <p:spPr>
          <a:xfrm>
            <a:off x="4724400" y="1508670"/>
            <a:ext cx="4190999" cy="3115865"/>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1" name="TextBox 10"/>
          <p:cNvSpPr txBox="1"/>
          <p:nvPr/>
        </p:nvSpPr>
        <p:spPr>
          <a:xfrm>
            <a:off x="4724400" y="1508670"/>
            <a:ext cx="4190999" cy="2362200"/>
          </a:xfrm>
          <a:prstGeom prst="rect">
            <a:avLst/>
          </a:prstGeom>
          <a:noFill/>
          <a:ln>
            <a:noFill/>
          </a:ln>
        </p:spPr>
        <p:txBody>
          <a:bodyPr wrap="square" lIns="0" tIns="0" rIns="0" bIns="0" anchor="t">
            <a:spAutoFit/>
          </a:bodyPr>
          <a:lstStyle/>
          <a:p>
            <a:pPr algn="l"/>
            <a:endParaRPr/>
          </a:p>
        </p:txBody>
      </p:sp>
      <p:pic>
        <p:nvPicPr>
          <p:cNvPr id="12" name="Picture 11" descr="tmp005f7ymc.png"/>
          <p:cNvPicPr>
            <a:picLocks noChangeAspect="1"/>
          </p:cNvPicPr>
          <p:nvPr/>
        </p:nvPicPr>
        <p:blipFill>
          <a:blip r:embed="rId3"/>
          <a:stretch>
            <a:fillRect/>
          </a:stretch>
        </p:blipFill>
        <p:spPr>
          <a:xfrm>
            <a:off x="4724400" y="1508670"/>
            <a:ext cx="4190999" cy="2362200"/>
          </a:xfrm>
          <a:prstGeom prst="rect">
            <a:avLst/>
          </a:prstGeom>
        </p:spPr>
      </p:pic>
      <p:sp>
        <p:nvSpPr>
          <p:cNvPr id="13" name="Rectangle 12"/>
          <p:cNvSpPr/>
          <p:nvPr/>
        </p:nvSpPr>
        <p:spPr>
          <a:xfrm>
            <a:off x="4724400" y="3947070"/>
            <a:ext cx="4190999" cy="152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4" name="TextBox 13"/>
          <p:cNvSpPr txBox="1"/>
          <p:nvPr/>
        </p:nvSpPr>
        <p:spPr>
          <a:xfrm>
            <a:off x="4724400" y="3947070"/>
            <a:ext cx="4190999" cy="152400"/>
          </a:xfrm>
          <a:prstGeom prst="rect">
            <a:avLst/>
          </a:prstGeom>
          <a:noFill/>
          <a:ln>
            <a:noFill/>
          </a:ln>
        </p:spPr>
        <p:txBody>
          <a:bodyPr wrap="square" lIns="0" tIns="0" rIns="0" bIns="0" anchor="t">
            <a:spAutoFit/>
          </a:bodyPr>
          <a:lstStyle/>
          <a:p>
            <a:pPr algn="r">
              <a:spcAft>
                <a:spcPts val="1200"/>
              </a:spcAft>
            </a:pPr>
            <a:r>
              <a:rPr sz="900" b="0" i="0">
                <a:solidFill>
                  <a:srgbClr val="616161"/>
                </a:solidFill>
                <a:latin typeface="Proxima Nova"/>
              </a:rPr>
              <a:t>Photo by Luke Chesser on Unsplash</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242B48-FAFB-7E59-59C6-CD0FE85AFC3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696BA30-A60B-48BD-6266-D602FE2BDA28}"/>
              </a:ext>
            </a:extLst>
          </p:cNvPr>
          <p:cNvSpPr>
            <a:spLocks noGrp="1"/>
          </p:cNvSpPr>
          <p:nvPr>
            <p:ph type="title"/>
          </p:nvPr>
        </p:nvSpPr>
        <p:spPr/>
        <p:txBody>
          <a:bodyPr>
            <a:normAutofit/>
          </a:bodyPr>
          <a:lstStyle/>
          <a:p>
            <a:r>
              <a:t>Mean: Graphical Visualization</a:t>
            </a:r>
          </a:p>
        </p:txBody>
      </p:sp>
      <p:sp>
        <p:nvSpPr>
          <p:cNvPr id="4" name="Subtitle 3">
            <a:extLst>
              <a:ext uri="{FF2B5EF4-FFF2-40B4-BE49-F238E27FC236}">
                <a16:creationId xmlns:a16="http://schemas.microsoft.com/office/drawing/2014/main" id="{BD007D1F-5E12-FDD5-0A45-F15D04EB601D}"/>
              </a:ext>
            </a:extLst>
          </p:cNvPr>
          <p:cNvSpPr>
            <a:spLocks noGrp="1"/>
          </p:cNvSpPr>
          <p:nvPr>
            <p:ph type="subTitle" idx="13"/>
          </p:nvPr>
        </p:nvSpPr>
        <p:spPr/>
        <p:txBody>
          <a:bodyPr>
            <a:normAutofit/>
          </a:bodyPr>
          <a:lstStyle/>
          <a:p>
            <a:r>
              <a:rPr lang="en-US" dirty="0"/>
              <a:t>Symmetry vs. Skew</a:t>
            </a:r>
            <a:endParaRPr dirty="0"/>
          </a:p>
        </p:txBody>
      </p:sp>
      <p:sp>
        <p:nvSpPr>
          <p:cNvPr id="5" name="Rectangle 4">
            <a:extLst>
              <a:ext uri="{FF2B5EF4-FFF2-40B4-BE49-F238E27FC236}">
                <a16:creationId xmlns:a16="http://schemas.microsoft.com/office/drawing/2014/main" id="{79FE79F9-92E3-E1EA-1B31-1519BCB40338}"/>
              </a:ext>
            </a:extLst>
          </p:cNvPr>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6" name="Rectangle 5">
            <a:extLst>
              <a:ext uri="{FF2B5EF4-FFF2-40B4-BE49-F238E27FC236}">
                <a16:creationId xmlns:a16="http://schemas.microsoft.com/office/drawing/2014/main" id="{09ED8F43-F125-0B7C-950E-ADE0CC22B192}"/>
              </a:ext>
            </a:extLst>
          </p:cNvPr>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sz="1300" b="0" i="0">
                <a:solidFill>
                  <a:srgbClr val="616161"/>
                </a:solidFill>
                <a:latin typeface="Proxima Nova"/>
              </a:defRPr>
            </a:pPr>
            <a:endParaRPr/>
          </a:p>
        </p:txBody>
      </p:sp>
      <p:sp>
        <p:nvSpPr>
          <p:cNvPr id="7" name="Rectangle 6">
            <a:extLst>
              <a:ext uri="{FF2B5EF4-FFF2-40B4-BE49-F238E27FC236}">
                <a16:creationId xmlns:a16="http://schemas.microsoft.com/office/drawing/2014/main" id="{64D4D9C3-A6D4-1FDD-3BAB-47CE94DBDBB8}"/>
              </a:ext>
            </a:extLst>
          </p:cNvPr>
          <p:cNvSpPr/>
          <p:nvPr/>
        </p:nvSpPr>
        <p:spPr>
          <a:xfrm>
            <a:off x="228600" y="1508670"/>
            <a:ext cx="8686800"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8" name="Rectangle 7">
            <a:extLst>
              <a:ext uri="{FF2B5EF4-FFF2-40B4-BE49-F238E27FC236}">
                <a16:creationId xmlns:a16="http://schemas.microsoft.com/office/drawing/2014/main" id="{38B57080-10AE-5630-587A-ECA0232060EE}"/>
              </a:ext>
            </a:extLst>
          </p:cNvPr>
          <p:cNvSpPr/>
          <p:nvPr/>
        </p:nvSpPr>
        <p:spPr>
          <a:xfrm>
            <a:off x="228600" y="1508670"/>
            <a:ext cx="4190999"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0" name="Rectangle 9">
            <a:extLst>
              <a:ext uri="{FF2B5EF4-FFF2-40B4-BE49-F238E27FC236}">
                <a16:creationId xmlns:a16="http://schemas.microsoft.com/office/drawing/2014/main" id="{7CE02958-771B-C7B0-ADFC-A9DAC62466C7}"/>
              </a:ext>
            </a:extLst>
          </p:cNvPr>
          <p:cNvSpPr/>
          <p:nvPr/>
        </p:nvSpPr>
        <p:spPr>
          <a:xfrm>
            <a:off x="4724400" y="1508670"/>
            <a:ext cx="4190999"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1" name="TextBox 10">
            <a:extLst>
              <a:ext uri="{FF2B5EF4-FFF2-40B4-BE49-F238E27FC236}">
                <a16:creationId xmlns:a16="http://schemas.microsoft.com/office/drawing/2014/main" id="{81966039-7DA5-1CC1-9EF6-65FEB4EF4007}"/>
              </a:ext>
            </a:extLst>
          </p:cNvPr>
          <p:cNvSpPr txBox="1"/>
          <p:nvPr/>
        </p:nvSpPr>
        <p:spPr>
          <a:xfrm>
            <a:off x="4724400" y="1508670"/>
            <a:ext cx="4190999" cy="2362200"/>
          </a:xfrm>
          <a:prstGeom prst="rect">
            <a:avLst/>
          </a:prstGeom>
          <a:noFill/>
          <a:ln>
            <a:noFill/>
          </a:ln>
        </p:spPr>
        <p:txBody>
          <a:bodyPr wrap="square" lIns="0" tIns="0" rIns="0" bIns="0" anchor="t">
            <a:spAutoFit/>
          </a:bodyPr>
          <a:lstStyle/>
          <a:p>
            <a:pPr algn="l"/>
            <a:endParaRPr dirty="0"/>
          </a:p>
        </p:txBody>
      </p:sp>
      <p:sp>
        <p:nvSpPr>
          <p:cNvPr id="13" name="Rectangle 12">
            <a:extLst>
              <a:ext uri="{FF2B5EF4-FFF2-40B4-BE49-F238E27FC236}">
                <a16:creationId xmlns:a16="http://schemas.microsoft.com/office/drawing/2014/main" id="{667991EE-4572-6EDD-CE27-3F14AE721671}"/>
              </a:ext>
            </a:extLst>
          </p:cNvPr>
          <p:cNvSpPr/>
          <p:nvPr/>
        </p:nvSpPr>
        <p:spPr>
          <a:xfrm>
            <a:off x="4724400" y="3947070"/>
            <a:ext cx="4190999" cy="152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pic>
        <p:nvPicPr>
          <p:cNvPr id="12" name="Picture 11" descr="A diagram of a normal distribution&#10;&#10;AI-generated content may be incorrect.">
            <a:extLst>
              <a:ext uri="{FF2B5EF4-FFF2-40B4-BE49-F238E27FC236}">
                <a16:creationId xmlns:a16="http://schemas.microsoft.com/office/drawing/2014/main" id="{34F03CD5-22B5-0C7E-9031-50F9D2D1DE14}"/>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311697" y="1026859"/>
            <a:ext cx="4663440" cy="1764932"/>
          </a:xfrm>
          <a:prstGeom prst="rect">
            <a:avLst/>
          </a:prstGeom>
        </p:spPr>
      </p:pic>
      <p:pic>
        <p:nvPicPr>
          <p:cNvPr id="22" name="Picture 21" descr="A graph with a red line and blue line&#10;&#10;AI-generated content may be incorrect.">
            <a:extLst>
              <a:ext uri="{FF2B5EF4-FFF2-40B4-BE49-F238E27FC236}">
                <a16:creationId xmlns:a16="http://schemas.microsoft.com/office/drawing/2014/main" id="{A0C44411-46D3-051C-A240-2147183B51C2}"/>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311697" y="2884080"/>
            <a:ext cx="2834640" cy="2125980"/>
          </a:xfrm>
          <a:prstGeom prst="rect">
            <a:avLst/>
          </a:prstGeom>
        </p:spPr>
      </p:pic>
      <p:pic>
        <p:nvPicPr>
          <p:cNvPr id="34" name="Picture 33" descr="A screenshot of a graph&#10;&#10;AI-generated content may be incorrect.">
            <a:extLst>
              <a:ext uri="{FF2B5EF4-FFF2-40B4-BE49-F238E27FC236}">
                <a16:creationId xmlns:a16="http://schemas.microsoft.com/office/drawing/2014/main" id="{95DD003B-9AFA-C80B-C5F4-B8F26B4EE217}"/>
              </a:ext>
            </a:extLst>
          </p:cNvPr>
          <p:cNvPicPr>
            <a:picLocks noChangeAspect="1"/>
          </p:cNvPicPr>
          <p:nvPr/>
        </p:nvPicPr>
        <p:blipFill>
          <a:blip r:embed="rId7">
            <a:extLst>
              <a:ext uri="{837473B0-CC2E-450A-ABE3-18F120FF3D39}">
                <a1611:picAttrSrcUrl xmlns:a1611="http://schemas.microsoft.com/office/drawing/2016/11/main" r:id="rId8"/>
              </a:ext>
            </a:extLst>
          </a:blip>
          <a:stretch>
            <a:fillRect/>
          </a:stretch>
        </p:blipFill>
        <p:spPr>
          <a:xfrm>
            <a:off x="5116468" y="119880"/>
            <a:ext cx="3657600" cy="2726100"/>
          </a:xfrm>
          <a:prstGeom prst="rect">
            <a:avLst/>
          </a:prstGeom>
        </p:spPr>
      </p:pic>
      <p:pic>
        <p:nvPicPr>
          <p:cNvPr id="37" name="Picture 36" descr="A diagram of a function&#10;&#10;AI-generated content may be incorrect.">
            <a:extLst>
              <a:ext uri="{FF2B5EF4-FFF2-40B4-BE49-F238E27FC236}">
                <a16:creationId xmlns:a16="http://schemas.microsoft.com/office/drawing/2014/main" id="{9CEBC743-A157-6702-B3B8-45B0757B668A}"/>
              </a:ext>
            </a:extLst>
          </p:cNvPr>
          <p:cNvPicPr>
            <a:picLocks noChangeAspect="1"/>
          </p:cNvPicPr>
          <p:nvPr/>
        </p:nvPicPr>
        <p:blipFill>
          <a:blip r:embed="rId9">
            <a:extLst>
              <a:ext uri="{837473B0-CC2E-450A-ABE3-18F120FF3D39}">
                <a1611:picAttrSrcUrl xmlns:a1611="http://schemas.microsoft.com/office/drawing/2016/11/main" r:id="rId10"/>
              </a:ext>
            </a:extLst>
          </a:blip>
          <a:stretch>
            <a:fillRect/>
          </a:stretch>
        </p:blipFill>
        <p:spPr>
          <a:xfrm>
            <a:off x="4202068" y="2884080"/>
            <a:ext cx="4572000" cy="2034153"/>
          </a:xfrm>
          <a:prstGeom prst="rect">
            <a:avLst/>
          </a:prstGeom>
        </p:spPr>
      </p:pic>
    </p:spTree>
    <p:extLst>
      <p:ext uri="{BB962C8B-B14F-4D97-AF65-F5344CB8AC3E}">
        <p14:creationId xmlns:p14="http://schemas.microsoft.com/office/powerpoint/2010/main" val="10006686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t>Median: Concept &amp; Formula</a:t>
            </a:r>
          </a:p>
        </p:txBody>
      </p:sp>
      <p:sp>
        <p:nvSpPr>
          <p:cNvPr id="4" name="Subtitle 3"/>
          <p:cNvSpPr>
            <a:spLocks noGrp="1"/>
          </p:cNvSpPr>
          <p:nvPr>
            <p:ph type="subTitle" idx="13"/>
          </p:nvPr>
        </p:nvSpPr>
        <p:spPr/>
        <p:txBody>
          <a:bodyPr>
            <a:normAutofit/>
          </a:bodyPr>
          <a:lstStyle/>
          <a:p>
            <a:r>
              <a:t>Middle Value in Ordered Data</a:t>
            </a:r>
          </a:p>
        </p:txBody>
      </p:sp>
      <p:sp>
        <p:nvSpPr>
          <p:cNvPr id="5" name="Rectangle 4"/>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6" name="Rectangle 5"/>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sz="1300" b="0" i="0">
                <a:solidFill>
                  <a:srgbClr val="616161"/>
                </a:solidFill>
                <a:latin typeface="Proxima Nova"/>
              </a:defRPr>
            </a:pPr>
            <a:endParaRPr/>
          </a:p>
        </p:txBody>
      </p:sp>
      <p:sp>
        <p:nvSpPr>
          <p:cNvPr id="7" name="Rectangle 6"/>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8" name="Rectangle 7"/>
          <p:cNvSpPr/>
          <p:nvPr/>
        </p:nvSpPr>
        <p:spPr>
          <a:xfrm>
            <a:off x="228600" y="1508670"/>
            <a:ext cx="8686800" cy="127992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9" name="Rectangle 8"/>
          <p:cNvSpPr/>
          <p:nvPr/>
        </p:nvSpPr>
        <p:spPr>
          <a:xfrm>
            <a:off x="228600" y="1508670"/>
            <a:ext cx="2692300" cy="127992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0" name="Rectangle 9"/>
          <p:cNvSpPr/>
          <p:nvPr/>
        </p:nvSpPr>
        <p:spPr>
          <a:xfrm>
            <a:off x="1422350" y="1508670"/>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1" name="TextBox 10"/>
          <p:cNvSpPr txBox="1"/>
          <p:nvPr/>
        </p:nvSpPr>
        <p:spPr>
          <a:xfrm>
            <a:off x="1422350" y="1508670"/>
            <a:ext cx="304800" cy="304800"/>
          </a:xfrm>
          <a:prstGeom prst="rect">
            <a:avLst/>
          </a:prstGeom>
          <a:noFill/>
          <a:ln>
            <a:noFill/>
          </a:ln>
        </p:spPr>
        <p:txBody>
          <a:bodyPr wrap="square" lIns="0" tIns="0" rIns="0" bIns="0" anchor="t">
            <a:spAutoFit/>
          </a:bodyPr>
          <a:lstStyle/>
          <a:p>
            <a:pPr algn="ctr"/>
            <a:endParaRPr/>
          </a:p>
        </p:txBody>
      </p:sp>
      <p:pic>
        <p:nvPicPr>
          <p:cNvPr id="12" name="Picture 11" descr="tmplef4uqrz.png"/>
          <p:cNvPicPr>
            <a:picLocks noChangeAspect="1"/>
          </p:cNvPicPr>
          <p:nvPr/>
        </p:nvPicPr>
        <p:blipFill>
          <a:blip r:embed="rId3"/>
          <a:stretch>
            <a:fillRect/>
          </a:stretch>
        </p:blipFill>
        <p:spPr>
          <a:xfrm>
            <a:off x="1422350" y="1508670"/>
            <a:ext cx="304800" cy="304800"/>
          </a:xfrm>
          <a:prstGeom prst="rect">
            <a:avLst/>
          </a:prstGeom>
        </p:spPr>
      </p:pic>
      <p:sp>
        <p:nvSpPr>
          <p:cNvPr id="13" name="TextBox 12"/>
          <p:cNvSpPr txBox="1"/>
          <p:nvPr/>
        </p:nvSpPr>
        <p:spPr>
          <a:xfrm>
            <a:off x="228600" y="1965870"/>
            <a:ext cx="2692300" cy="205680"/>
          </a:xfrm>
          <a:prstGeom prst="rect">
            <a:avLst/>
          </a:prstGeom>
          <a:noFill/>
          <a:ln>
            <a:noFill/>
          </a:ln>
        </p:spPr>
        <p:txBody>
          <a:bodyPr wrap="square" lIns="0" tIns="0" rIns="0" bIns="0" anchor="t">
            <a:spAutoFit/>
          </a:bodyPr>
          <a:lstStyle/>
          <a:p>
            <a:pPr algn="ctr"/>
            <a:r>
              <a:rPr sz="1300" b="1" i="0">
                <a:solidFill>
                  <a:srgbClr val="616161"/>
                </a:solidFill>
                <a:latin typeface="Proxima Nova"/>
              </a:rPr>
              <a:t>Definition</a:t>
            </a:r>
          </a:p>
          <a:p>
            <a:pPr algn="ctr">
              <a:spcAft>
                <a:spcPts val="1200"/>
              </a:spcAft>
            </a:pPr>
            <a:r>
              <a:rPr sz="1300" b="0" i="0">
                <a:solidFill>
                  <a:srgbClr val="616161"/>
                </a:solidFill>
                <a:latin typeface="Proxima Nova"/>
              </a:rPr>
              <a:t>The median is the middle value when data is ordered from smallest to largest.</a:t>
            </a:r>
          </a:p>
        </p:txBody>
      </p:sp>
      <p:sp>
        <p:nvSpPr>
          <p:cNvPr id="14" name="Rectangle 13"/>
          <p:cNvSpPr/>
          <p:nvPr/>
        </p:nvSpPr>
        <p:spPr>
          <a:xfrm>
            <a:off x="3225700" y="1508670"/>
            <a:ext cx="2692449" cy="127992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5" name="Rectangle 14"/>
          <p:cNvSpPr/>
          <p:nvPr/>
        </p:nvSpPr>
        <p:spPr>
          <a:xfrm>
            <a:off x="4419451" y="1508670"/>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6" name="TextBox 15"/>
          <p:cNvSpPr txBox="1"/>
          <p:nvPr/>
        </p:nvSpPr>
        <p:spPr>
          <a:xfrm>
            <a:off x="4419451" y="1508670"/>
            <a:ext cx="304800" cy="304800"/>
          </a:xfrm>
          <a:prstGeom prst="rect">
            <a:avLst/>
          </a:prstGeom>
          <a:noFill/>
          <a:ln>
            <a:noFill/>
          </a:ln>
        </p:spPr>
        <p:txBody>
          <a:bodyPr wrap="square" lIns="0" tIns="0" rIns="0" bIns="0" anchor="t">
            <a:spAutoFit/>
          </a:bodyPr>
          <a:lstStyle/>
          <a:p>
            <a:pPr algn="ctr"/>
            <a:endParaRPr/>
          </a:p>
        </p:txBody>
      </p:sp>
      <p:pic>
        <p:nvPicPr>
          <p:cNvPr id="17" name="Picture 16" descr="tmp46bhjwkq.png"/>
          <p:cNvPicPr>
            <a:picLocks noChangeAspect="1"/>
          </p:cNvPicPr>
          <p:nvPr/>
        </p:nvPicPr>
        <p:blipFill>
          <a:blip r:embed="rId4"/>
          <a:stretch>
            <a:fillRect/>
          </a:stretch>
        </p:blipFill>
        <p:spPr>
          <a:xfrm>
            <a:off x="4419451" y="1508670"/>
            <a:ext cx="304800" cy="304800"/>
          </a:xfrm>
          <a:prstGeom prst="rect">
            <a:avLst/>
          </a:prstGeom>
        </p:spPr>
      </p:pic>
      <p:sp>
        <p:nvSpPr>
          <p:cNvPr id="18" name="TextBox 17"/>
          <p:cNvSpPr txBox="1"/>
          <p:nvPr/>
        </p:nvSpPr>
        <p:spPr>
          <a:xfrm>
            <a:off x="3225700" y="1965870"/>
            <a:ext cx="2692449" cy="205680"/>
          </a:xfrm>
          <a:prstGeom prst="rect">
            <a:avLst/>
          </a:prstGeom>
          <a:noFill/>
          <a:ln>
            <a:noFill/>
          </a:ln>
        </p:spPr>
        <p:txBody>
          <a:bodyPr wrap="square" lIns="0" tIns="0" rIns="0" bIns="0" anchor="t">
            <a:spAutoFit/>
          </a:bodyPr>
          <a:lstStyle/>
          <a:p>
            <a:pPr algn="ctr"/>
            <a:r>
              <a:rPr sz="1300" b="1" i="0">
                <a:solidFill>
                  <a:srgbClr val="616161"/>
                </a:solidFill>
                <a:latin typeface="Proxima Nova"/>
              </a:rPr>
              <a:t>Even Data Sets</a:t>
            </a:r>
          </a:p>
          <a:p>
            <a:pPr algn="ctr">
              <a:spcAft>
                <a:spcPts val="1200"/>
              </a:spcAft>
            </a:pPr>
            <a:r>
              <a:rPr sz="1300" b="0" i="0">
                <a:solidFill>
                  <a:srgbClr val="616161"/>
                </a:solidFill>
                <a:latin typeface="Proxima Nova"/>
              </a:rPr>
              <a:t>If the dataset size is even, the median is the average of the two middle values.</a:t>
            </a:r>
          </a:p>
        </p:txBody>
      </p:sp>
      <p:sp>
        <p:nvSpPr>
          <p:cNvPr id="19" name="Rectangle 18"/>
          <p:cNvSpPr/>
          <p:nvPr/>
        </p:nvSpPr>
        <p:spPr>
          <a:xfrm>
            <a:off x="6222950" y="1508670"/>
            <a:ext cx="2692300" cy="127992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0" name="Rectangle 19"/>
          <p:cNvSpPr/>
          <p:nvPr/>
        </p:nvSpPr>
        <p:spPr>
          <a:xfrm>
            <a:off x="7416700" y="1508670"/>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1" name="TextBox 20"/>
          <p:cNvSpPr txBox="1"/>
          <p:nvPr/>
        </p:nvSpPr>
        <p:spPr>
          <a:xfrm>
            <a:off x="7416700" y="1508670"/>
            <a:ext cx="304800" cy="304800"/>
          </a:xfrm>
          <a:prstGeom prst="rect">
            <a:avLst/>
          </a:prstGeom>
          <a:noFill/>
          <a:ln>
            <a:noFill/>
          </a:ln>
        </p:spPr>
        <p:txBody>
          <a:bodyPr wrap="square" lIns="0" tIns="0" rIns="0" bIns="0" anchor="t">
            <a:spAutoFit/>
          </a:bodyPr>
          <a:lstStyle/>
          <a:p>
            <a:pPr algn="ctr"/>
            <a:endParaRPr/>
          </a:p>
        </p:txBody>
      </p:sp>
      <p:pic>
        <p:nvPicPr>
          <p:cNvPr id="22" name="Picture 21" descr="tmpt4waaaek.png"/>
          <p:cNvPicPr>
            <a:picLocks noChangeAspect="1"/>
          </p:cNvPicPr>
          <p:nvPr/>
        </p:nvPicPr>
        <p:blipFill>
          <a:blip r:embed="rId5"/>
          <a:stretch>
            <a:fillRect/>
          </a:stretch>
        </p:blipFill>
        <p:spPr>
          <a:xfrm>
            <a:off x="7416700" y="1508670"/>
            <a:ext cx="304800" cy="304800"/>
          </a:xfrm>
          <a:prstGeom prst="rect">
            <a:avLst/>
          </a:prstGeom>
        </p:spPr>
      </p:pic>
      <p:sp>
        <p:nvSpPr>
          <p:cNvPr id="23" name="TextBox 22"/>
          <p:cNvSpPr txBox="1"/>
          <p:nvPr/>
        </p:nvSpPr>
        <p:spPr>
          <a:xfrm>
            <a:off x="6222950" y="1965870"/>
            <a:ext cx="2692300" cy="205680"/>
          </a:xfrm>
          <a:prstGeom prst="rect">
            <a:avLst/>
          </a:prstGeom>
          <a:noFill/>
          <a:ln>
            <a:noFill/>
          </a:ln>
        </p:spPr>
        <p:txBody>
          <a:bodyPr wrap="square" lIns="0" tIns="0" rIns="0" bIns="0" anchor="t">
            <a:spAutoFit/>
          </a:bodyPr>
          <a:lstStyle/>
          <a:p>
            <a:pPr algn="ctr"/>
            <a:r>
              <a:rPr sz="1300" b="1" i="0">
                <a:solidFill>
                  <a:srgbClr val="616161"/>
                </a:solidFill>
                <a:latin typeface="Proxima Nova"/>
              </a:rPr>
              <a:t>Resistant to Outliers</a:t>
            </a:r>
          </a:p>
          <a:p>
            <a:pPr algn="ctr">
              <a:spcAft>
                <a:spcPts val="1200"/>
              </a:spcAft>
            </a:pPr>
            <a:r>
              <a:rPr sz="1300" b="0" i="0">
                <a:solidFill>
                  <a:srgbClr val="616161"/>
                </a:solidFill>
                <a:latin typeface="Proxima Nova"/>
              </a:rPr>
              <a:t>Less affected by extreme values compared to the mean.</a:t>
            </a:r>
          </a:p>
        </p:txBody>
      </p:sp>
      <p:pic>
        <p:nvPicPr>
          <p:cNvPr id="24" name="Picture 23" descr="A math equations and formulas&#10;&#10;AI-generated content may be incorrect.">
            <a:extLst>
              <a:ext uri="{FF2B5EF4-FFF2-40B4-BE49-F238E27FC236}">
                <a16:creationId xmlns:a16="http://schemas.microsoft.com/office/drawing/2014/main" id="{4C50EDE6-62DB-C18F-5622-16BDE4816B2D}"/>
              </a:ext>
            </a:extLst>
          </p:cNvPr>
          <p:cNvPicPr>
            <a:picLocks noChangeAspect="1"/>
          </p:cNvPicPr>
          <p:nvPr/>
        </p:nvPicPr>
        <p:blipFill>
          <a:blip r:embed="rId6">
            <a:extLst>
              <a:ext uri="{837473B0-CC2E-450A-ABE3-18F120FF3D39}">
                <a1611:picAttrSrcUrl xmlns:a1611="http://schemas.microsoft.com/office/drawing/2016/11/main" r:id="rId7"/>
              </a:ext>
            </a:extLst>
          </a:blip>
          <a:stretch>
            <a:fillRect/>
          </a:stretch>
        </p:blipFill>
        <p:spPr>
          <a:xfrm>
            <a:off x="343974" y="2788591"/>
            <a:ext cx="4778482" cy="2194560"/>
          </a:xfrm>
          <a:prstGeom prst="rect">
            <a:avLst/>
          </a:prstGeom>
        </p:spPr>
      </p:pic>
      <p:pic>
        <p:nvPicPr>
          <p:cNvPr id="28" name="Picture 27" descr="A number of numbers and a mathematical equation&#10;&#10;AI-generated content may be incorrect.">
            <a:extLst>
              <a:ext uri="{FF2B5EF4-FFF2-40B4-BE49-F238E27FC236}">
                <a16:creationId xmlns:a16="http://schemas.microsoft.com/office/drawing/2014/main" id="{4FFBFBBD-6925-04B5-1495-8D1F22B38E7F}"/>
              </a:ext>
            </a:extLst>
          </p:cNvPr>
          <p:cNvPicPr>
            <a:picLocks noChangeAspect="1"/>
          </p:cNvPicPr>
          <p:nvPr/>
        </p:nvPicPr>
        <p:blipFill>
          <a:blip r:embed="rId8">
            <a:extLst>
              <a:ext uri="{837473B0-CC2E-450A-ABE3-18F120FF3D39}">
                <a1611:picAttrSrcUrl xmlns:a1611="http://schemas.microsoft.com/office/drawing/2016/11/main" r:id="rId9"/>
              </a:ext>
            </a:extLst>
          </a:blip>
          <a:stretch>
            <a:fillRect/>
          </a:stretch>
        </p:blipFill>
        <p:spPr>
          <a:xfrm>
            <a:off x="4495800" y="2520950"/>
            <a:ext cx="152400" cy="101600"/>
          </a:xfrm>
          <a:prstGeom prst="rect">
            <a:avLst/>
          </a:prstGeom>
        </p:spPr>
      </p:pic>
      <p:pic>
        <p:nvPicPr>
          <p:cNvPr id="30" name="Picture 29" descr="A number of numbers and a mathematical equation&#10;&#10;AI-generated content may be incorrect.">
            <a:extLst>
              <a:ext uri="{FF2B5EF4-FFF2-40B4-BE49-F238E27FC236}">
                <a16:creationId xmlns:a16="http://schemas.microsoft.com/office/drawing/2014/main" id="{B8D93780-2BE7-C7FD-4538-F81B099D2C09}"/>
              </a:ext>
            </a:extLst>
          </p:cNvPr>
          <p:cNvPicPr>
            <a:picLocks noChangeAspect="1"/>
          </p:cNvPicPr>
          <p:nvPr/>
        </p:nvPicPr>
        <p:blipFill>
          <a:blip r:embed="rId8">
            <a:extLst>
              <a:ext uri="{837473B0-CC2E-450A-ABE3-18F120FF3D39}">
                <a1611:picAttrSrcUrl xmlns:a1611="http://schemas.microsoft.com/office/drawing/2016/11/main" r:id="rId9"/>
              </a:ext>
            </a:extLst>
          </a:blip>
          <a:stretch>
            <a:fillRect/>
          </a:stretch>
        </p:blipFill>
        <p:spPr>
          <a:xfrm>
            <a:off x="4495800" y="2520950"/>
            <a:ext cx="152400" cy="101600"/>
          </a:xfrm>
          <a:prstGeom prst="rect">
            <a:avLst/>
          </a:prstGeom>
        </p:spPr>
      </p:pic>
      <p:pic>
        <p:nvPicPr>
          <p:cNvPr id="32" name="Picture 31" descr="A number of numbers and a mathematical equation&#10;&#10;AI-generated content may be incorrect.">
            <a:extLst>
              <a:ext uri="{FF2B5EF4-FFF2-40B4-BE49-F238E27FC236}">
                <a16:creationId xmlns:a16="http://schemas.microsoft.com/office/drawing/2014/main" id="{65E7E724-5ACB-61A0-A87D-BCA7648B4BE2}"/>
              </a:ext>
            </a:extLst>
          </p:cNvPr>
          <p:cNvPicPr>
            <a:picLocks noChangeAspect="1"/>
          </p:cNvPicPr>
          <p:nvPr/>
        </p:nvPicPr>
        <p:blipFill>
          <a:blip r:embed="rId8">
            <a:extLst>
              <a:ext uri="{837473B0-CC2E-450A-ABE3-18F120FF3D39}">
                <a1611:picAttrSrcUrl xmlns:a1611="http://schemas.microsoft.com/office/drawing/2016/11/main" r:id="rId9"/>
              </a:ext>
            </a:extLst>
          </a:blip>
          <a:stretch>
            <a:fillRect/>
          </a:stretch>
        </p:blipFill>
        <p:spPr>
          <a:xfrm>
            <a:off x="4495800" y="2520950"/>
            <a:ext cx="152400" cy="101600"/>
          </a:xfrm>
          <a:prstGeom prst="rect">
            <a:avLst/>
          </a:prstGeom>
        </p:spPr>
      </p:pic>
      <p:pic>
        <p:nvPicPr>
          <p:cNvPr id="34" name="Picture 33" descr="A number of numbers and a mathematical equation&#10;&#10;AI-generated content may be incorrect.">
            <a:extLst>
              <a:ext uri="{FF2B5EF4-FFF2-40B4-BE49-F238E27FC236}">
                <a16:creationId xmlns:a16="http://schemas.microsoft.com/office/drawing/2014/main" id="{615607C3-D84A-43E7-7FC6-F78FCF7FE8BD}"/>
              </a:ext>
            </a:extLst>
          </p:cNvPr>
          <p:cNvPicPr>
            <a:picLocks noChangeAspect="1"/>
          </p:cNvPicPr>
          <p:nvPr/>
        </p:nvPicPr>
        <p:blipFill>
          <a:blip r:embed="rId8">
            <a:extLst>
              <a:ext uri="{837473B0-CC2E-450A-ABE3-18F120FF3D39}">
                <a1611:picAttrSrcUrl xmlns:a1611="http://schemas.microsoft.com/office/drawing/2016/11/main" r:id="rId9"/>
              </a:ext>
            </a:extLst>
          </a:blip>
          <a:stretch>
            <a:fillRect/>
          </a:stretch>
        </p:blipFill>
        <p:spPr>
          <a:xfrm>
            <a:off x="4495800" y="2520950"/>
            <a:ext cx="152400" cy="101600"/>
          </a:xfrm>
          <a:prstGeom prst="rect">
            <a:avLst/>
          </a:prstGeom>
        </p:spPr>
      </p:pic>
      <p:pic>
        <p:nvPicPr>
          <p:cNvPr id="36" name="Picture 35" descr="A number of numbers and a mathematical equation&#10;&#10;AI-generated content may be incorrect.">
            <a:extLst>
              <a:ext uri="{FF2B5EF4-FFF2-40B4-BE49-F238E27FC236}">
                <a16:creationId xmlns:a16="http://schemas.microsoft.com/office/drawing/2014/main" id="{214D6F8B-3788-E839-7A17-131218F0DAD6}"/>
              </a:ext>
            </a:extLst>
          </p:cNvPr>
          <p:cNvPicPr>
            <a:picLocks noChangeAspect="1"/>
          </p:cNvPicPr>
          <p:nvPr/>
        </p:nvPicPr>
        <p:blipFill>
          <a:blip r:embed="rId8">
            <a:extLst>
              <a:ext uri="{837473B0-CC2E-450A-ABE3-18F120FF3D39}">
                <a1611:picAttrSrcUrl xmlns:a1611="http://schemas.microsoft.com/office/drawing/2016/11/main" r:id="rId9"/>
              </a:ext>
            </a:extLst>
          </a:blip>
          <a:stretch>
            <a:fillRect/>
          </a:stretch>
        </p:blipFill>
        <p:spPr>
          <a:xfrm>
            <a:off x="4495800" y="2520950"/>
            <a:ext cx="152400" cy="101600"/>
          </a:xfrm>
          <a:prstGeom prst="rect">
            <a:avLst/>
          </a:prstGeom>
        </p:spPr>
      </p:pic>
      <p:pic>
        <p:nvPicPr>
          <p:cNvPr id="38" name="Picture 37" descr="A number of numbers and a mathematical equation&#10;&#10;AI-generated content may be incorrect.">
            <a:extLst>
              <a:ext uri="{FF2B5EF4-FFF2-40B4-BE49-F238E27FC236}">
                <a16:creationId xmlns:a16="http://schemas.microsoft.com/office/drawing/2014/main" id="{04BD1368-0A81-D778-56BF-578358555F5C}"/>
              </a:ext>
            </a:extLst>
          </p:cNvPr>
          <p:cNvPicPr>
            <a:picLocks noChangeAspect="1"/>
          </p:cNvPicPr>
          <p:nvPr/>
        </p:nvPicPr>
        <p:blipFill>
          <a:blip r:embed="rId8">
            <a:extLst>
              <a:ext uri="{837473B0-CC2E-450A-ABE3-18F120FF3D39}">
                <a1611:picAttrSrcUrl xmlns:a1611="http://schemas.microsoft.com/office/drawing/2016/11/main" r:id="rId9"/>
              </a:ext>
            </a:extLst>
          </a:blip>
          <a:stretch>
            <a:fillRect/>
          </a:stretch>
        </p:blipFill>
        <p:spPr>
          <a:xfrm>
            <a:off x="4495800" y="2520950"/>
            <a:ext cx="152400" cy="101600"/>
          </a:xfrm>
          <a:prstGeom prst="rect">
            <a:avLst/>
          </a:prstGeom>
        </p:spPr>
      </p:pic>
      <p:pic>
        <p:nvPicPr>
          <p:cNvPr id="40" name="Picture 39" descr="A diagram of numbers and values&#10;&#10;AI-generated content may be incorrect.">
            <a:extLst>
              <a:ext uri="{FF2B5EF4-FFF2-40B4-BE49-F238E27FC236}">
                <a16:creationId xmlns:a16="http://schemas.microsoft.com/office/drawing/2014/main" id="{E05AA9B5-381A-FE0D-2EEF-DF9A36E4314F}"/>
              </a:ext>
            </a:extLst>
          </p:cNvPr>
          <p:cNvPicPr>
            <a:picLocks noChangeAspect="1"/>
          </p:cNvPicPr>
          <p:nvPr/>
        </p:nvPicPr>
        <p:blipFill>
          <a:blip r:embed="rId10">
            <a:extLst>
              <a:ext uri="{837473B0-CC2E-450A-ABE3-18F120FF3D39}">
                <a1611:picAttrSrcUrl xmlns:a1611="http://schemas.microsoft.com/office/drawing/2016/11/main" r:id="rId11"/>
              </a:ext>
            </a:extLst>
          </a:blip>
          <a:stretch>
            <a:fillRect/>
          </a:stretch>
        </p:blipFill>
        <p:spPr>
          <a:xfrm>
            <a:off x="5237830" y="2830374"/>
            <a:ext cx="3755573" cy="210312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dirty="0"/>
              <a:t>Median: Graphical Visualization</a:t>
            </a:r>
          </a:p>
        </p:txBody>
      </p:sp>
      <p:sp>
        <p:nvSpPr>
          <p:cNvPr id="4" name="Subtitle 3"/>
          <p:cNvSpPr>
            <a:spLocks noGrp="1"/>
          </p:cNvSpPr>
          <p:nvPr>
            <p:ph type="subTitle" idx="13"/>
          </p:nvPr>
        </p:nvSpPr>
        <p:spPr/>
        <p:txBody>
          <a:bodyPr>
            <a:normAutofit/>
          </a:bodyPr>
          <a:lstStyle/>
          <a:p>
            <a:r>
              <a:t>Box Plot Representation</a:t>
            </a:r>
          </a:p>
        </p:txBody>
      </p:sp>
      <p:sp>
        <p:nvSpPr>
          <p:cNvPr id="5" name="Rectangle 4"/>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6" name="Rectangle 5"/>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sz="1300" b="0" i="0">
                <a:solidFill>
                  <a:srgbClr val="616161"/>
                </a:solidFill>
                <a:latin typeface="Proxima Nova"/>
              </a:defRPr>
            </a:pPr>
            <a:endParaRPr/>
          </a:p>
        </p:txBody>
      </p:sp>
      <p:sp>
        <p:nvSpPr>
          <p:cNvPr id="7" name="Rectangle 6"/>
          <p:cNvSpPr/>
          <p:nvPr/>
        </p:nvSpPr>
        <p:spPr>
          <a:xfrm>
            <a:off x="228600" y="1508670"/>
            <a:ext cx="8686800"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8" name="Rectangle 7"/>
          <p:cNvSpPr/>
          <p:nvPr/>
        </p:nvSpPr>
        <p:spPr>
          <a:xfrm>
            <a:off x="228600" y="1508670"/>
            <a:ext cx="4190999"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9" name="TextBox 8"/>
          <p:cNvSpPr txBox="1"/>
          <p:nvPr/>
        </p:nvSpPr>
        <p:spPr>
          <a:xfrm>
            <a:off x="228600" y="1508670"/>
            <a:ext cx="4190999" cy="1523702"/>
          </a:xfrm>
          <a:prstGeom prst="rect">
            <a:avLst/>
          </a:prstGeom>
          <a:noFill/>
          <a:ln>
            <a:noFill/>
          </a:ln>
        </p:spPr>
        <p:txBody>
          <a:bodyPr wrap="square" lIns="190500" tIns="0" rIns="0" bIns="190500" anchor="t">
            <a:spAutoFit/>
          </a:bodyPr>
          <a:lstStyle/>
          <a:p>
            <a:pPr marL="228600" indent="-91440" algn="l">
              <a:spcBef>
                <a:spcPts val="0"/>
              </a:spcBef>
              <a:spcAft>
                <a:spcPts val="800"/>
              </a:spcAft>
              <a:buSzPct val="100000"/>
              <a:buFont typeface="Arial"/>
              <a:buChar char="•"/>
            </a:pPr>
            <a:r>
              <a:rPr sz="1300" b="1" i="0" dirty="0">
                <a:solidFill>
                  <a:srgbClr val="616161"/>
                </a:solidFill>
                <a:latin typeface="Proxima Nova"/>
              </a:rPr>
              <a:t>Median Line:</a:t>
            </a:r>
            <a:r>
              <a:rPr sz="1300" b="0" i="0" dirty="0">
                <a:solidFill>
                  <a:srgbClr val="616161"/>
                </a:solidFill>
                <a:latin typeface="Proxima Nova"/>
              </a:rPr>
              <a:t> Shown as the line inside the box of a box plot.</a:t>
            </a:r>
          </a:p>
          <a:p>
            <a:pPr marL="228600" lvl="1" indent="-91440" algn="l">
              <a:spcBef>
                <a:spcPts val="1200"/>
              </a:spcBef>
              <a:spcAft>
                <a:spcPts val="0"/>
              </a:spcAft>
              <a:buSzPct val="100000"/>
              <a:buFont typeface="Arial"/>
              <a:buChar char="•"/>
            </a:pPr>
            <a:r>
              <a:rPr sz="1300" b="1" i="0" dirty="0">
                <a:solidFill>
                  <a:srgbClr val="616161"/>
                </a:solidFill>
                <a:latin typeface="Proxima Nova"/>
              </a:rPr>
              <a:t>Data Halves:</a:t>
            </a:r>
            <a:r>
              <a:rPr sz="1300" b="0" i="0" dirty="0">
                <a:solidFill>
                  <a:srgbClr val="616161"/>
                </a:solidFill>
                <a:latin typeface="Proxima Nova"/>
              </a:rPr>
              <a:t> Splits dataset into two equal parts.</a:t>
            </a:r>
          </a:p>
          <a:p>
            <a:pPr marL="228600" lvl="1" indent="-91440" algn="l">
              <a:spcBef>
                <a:spcPts val="1200"/>
              </a:spcBef>
              <a:spcAft>
                <a:spcPts val="0"/>
              </a:spcAft>
              <a:buSzPct val="100000"/>
              <a:buFont typeface="Arial"/>
              <a:buChar char="•"/>
            </a:pPr>
            <a:r>
              <a:rPr sz="1300" b="1" i="0" dirty="0">
                <a:solidFill>
                  <a:srgbClr val="616161"/>
                </a:solidFill>
                <a:latin typeface="Proxima Nova"/>
              </a:rPr>
              <a:t>Outlier Detection:</a:t>
            </a:r>
            <a:r>
              <a:rPr sz="1300" b="0" i="0" dirty="0">
                <a:solidFill>
                  <a:srgbClr val="616161"/>
                </a:solidFill>
                <a:latin typeface="Proxima Nova"/>
              </a:rPr>
              <a:t> Box plots highlight extreme values beyond whiskers.</a:t>
            </a:r>
          </a:p>
        </p:txBody>
      </p:sp>
      <p:sp>
        <p:nvSpPr>
          <p:cNvPr id="10" name="Rectangle 9"/>
          <p:cNvSpPr/>
          <p:nvPr/>
        </p:nvSpPr>
        <p:spPr>
          <a:xfrm>
            <a:off x="4724400" y="1508670"/>
            <a:ext cx="4190999"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1" name="TextBox 10"/>
          <p:cNvSpPr txBox="1"/>
          <p:nvPr/>
        </p:nvSpPr>
        <p:spPr>
          <a:xfrm>
            <a:off x="4724400" y="1508670"/>
            <a:ext cx="4190999" cy="2362200"/>
          </a:xfrm>
          <a:prstGeom prst="rect">
            <a:avLst/>
          </a:prstGeom>
          <a:noFill/>
          <a:ln>
            <a:noFill/>
          </a:ln>
        </p:spPr>
        <p:txBody>
          <a:bodyPr wrap="square" lIns="0" tIns="0" rIns="0" bIns="0" anchor="t">
            <a:spAutoFit/>
          </a:bodyPr>
          <a:lstStyle/>
          <a:p>
            <a:pPr algn="l"/>
            <a:endParaRPr/>
          </a:p>
        </p:txBody>
      </p:sp>
      <p:pic>
        <p:nvPicPr>
          <p:cNvPr id="12" name="Picture 11"/>
          <p:cNvPicPr>
            <a:picLocks noChangeAspect="1"/>
          </p:cNvPicPr>
          <p:nvPr/>
        </p:nvPicPr>
        <p:blipFill>
          <a:blip r:embed="rId3">
            <a:extLst>
              <a:ext uri="{837473B0-CC2E-450A-ABE3-18F120FF3D39}">
                <a1611:picAttrSrcUrl xmlns:a1611="http://schemas.microsoft.com/office/drawing/2016/11/main" r:id="rId4"/>
              </a:ext>
            </a:extLst>
          </a:blip>
          <a:srcRect l="12035" t="10201" r="9084"/>
          <a:stretch>
            <a:fillRect/>
          </a:stretch>
        </p:blipFill>
        <p:spPr>
          <a:xfrm>
            <a:off x="4302953" y="1044030"/>
            <a:ext cx="4764848" cy="2560320"/>
          </a:xfrm>
          <a:prstGeom prst="rect">
            <a:avLst/>
          </a:prstGeom>
        </p:spPr>
      </p:pic>
      <p:sp>
        <p:nvSpPr>
          <p:cNvPr id="13" name="Rectangle 12"/>
          <p:cNvSpPr/>
          <p:nvPr/>
        </p:nvSpPr>
        <p:spPr>
          <a:xfrm>
            <a:off x="4724400" y="3947070"/>
            <a:ext cx="4190999" cy="152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t>Mode: Concept &amp; Formula</a:t>
            </a:r>
          </a:p>
        </p:txBody>
      </p:sp>
      <p:sp>
        <p:nvSpPr>
          <p:cNvPr id="4" name="Subtitle 3"/>
          <p:cNvSpPr>
            <a:spLocks noGrp="1"/>
          </p:cNvSpPr>
          <p:nvPr>
            <p:ph type="subTitle" idx="13"/>
          </p:nvPr>
        </p:nvSpPr>
        <p:spPr/>
        <p:txBody>
          <a:bodyPr>
            <a:normAutofit/>
          </a:bodyPr>
          <a:lstStyle/>
          <a:p>
            <a:r>
              <a:t>Most Frequent Value</a:t>
            </a:r>
          </a:p>
        </p:txBody>
      </p:sp>
      <p:sp>
        <p:nvSpPr>
          <p:cNvPr id="5" name="Rectangle 4"/>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6" name="Rectangle 5"/>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sz="1300" b="0" i="0">
                <a:solidFill>
                  <a:srgbClr val="616161"/>
                </a:solidFill>
                <a:latin typeface="Proxima Nova"/>
              </a:defRPr>
            </a:pPr>
            <a:endParaRPr/>
          </a:p>
        </p:txBody>
      </p:sp>
      <p:sp>
        <p:nvSpPr>
          <p:cNvPr id="7" name="Rectangle 6"/>
          <p:cNvSpPr/>
          <p:nvPr/>
        </p:nvSpPr>
        <p:spPr>
          <a:xfrm>
            <a:off x="228600" y="1508670"/>
            <a:ext cx="8686800"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pic>
        <p:nvPicPr>
          <p:cNvPr id="21" name="Picture 20" descr="A diagram of a mathematical equation&#10;&#10;AI-generated content may be incorrect.">
            <a:extLst>
              <a:ext uri="{FF2B5EF4-FFF2-40B4-BE49-F238E27FC236}">
                <a16:creationId xmlns:a16="http://schemas.microsoft.com/office/drawing/2014/main" id="{3641E5CF-E1CE-8FE8-7391-D8A7C485893D}"/>
              </a:ext>
            </a:extLst>
          </p:cNvPr>
          <p:cNvPicPr>
            <a:picLocks noChangeAspect="1"/>
          </p:cNvPicPr>
          <p:nvPr/>
        </p:nvPicPr>
        <p:blipFill>
          <a:blip r:embed="rId3">
            <a:extLst>
              <a:ext uri="{837473B0-CC2E-450A-ABE3-18F120FF3D39}">
                <a1611:picAttrSrcUrl xmlns:a1611="http://schemas.microsoft.com/office/drawing/2016/11/main" r:id="rId4"/>
              </a:ext>
            </a:extLst>
          </a:blip>
          <a:srcRect l="4099" t="24742" r="6502" b="6761"/>
          <a:stretch>
            <a:fillRect/>
          </a:stretch>
        </p:blipFill>
        <p:spPr>
          <a:xfrm>
            <a:off x="4141713" y="289470"/>
            <a:ext cx="4773686" cy="2743200"/>
          </a:xfrm>
          <a:prstGeom prst="rect">
            <a:avLst/>
          </a:prstGeom>
        </p:spPr>
      </p:pic>
      <p:sp>
        <p:nvSpPr>
          <p:cNvPr id="8" name="Rectangle 7"/>
          <p:cNvSpPr/>
          <p:nvPr/>
        </p:nvSpPr>
        <p:spPr>
          <a:xfrm>
            <a:off x="228600" y="1508670"/>
            <a:ext cx="4190999"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9" name="TextBox 8"/>
          <p:cNvSpPr txBox="1"/>
          <p:nvPr/>
        </p:nvSpPr>
        <p:spPr>
          <a:xfrm>
            <a:off x="228600" y="1508670"/>
            <a:ext cx="4190999" cy="1729382"/>
          </a:xfrm>
          <a:prstGeom prst="rect">
            <a:avLst/>
          </a:prstGeom>
          <a:noFill/>
          <a:ln>
            <a:noFill/>
          </a:ln>
        </p:spPr>
        <p:txBody>
          <a:bodyPr wrap="square" lIns="190500" tIns="0" rIns="0" bIns="190500" anchor="t">
            <a:spAutoFit/>
          </a:bodyPr>
          <a:lstStyle/>
          <a:p>
            <a:pPr marL="228600" indent="-91440" algn="l">
              <a:spcBef>
                <a:spcPts val="0"/>
              </a:spcBef>
              <a:spcAft>
                <a:spcPts val="800"/>
              </a:spcAft>
              <a:buSzPct val="100000"/>
              <a:buFont typeface="Arial"/>
              <a:buChar char="•"/>
            </a:pPr>
            <a:r>
              <a:rPr sz="1300" b="1" i="0">
                <a:solidFill>
                  <a:srgbClr val="616161"/>
                </a:solidFill>
                <a:latin typeface="Proxima Nova"/>
              </a:rPr>
              <a:t>Definition:</a:t>
            </a:r>
            <a:r>
              <a:rPr sz="1300" b="0" i="0">
                <a:solidFill>
                  <a:srgbClr val="616161"/>
                </a:solidFill>
                <a:latin typeface="Proxima Nova"/>
              </a:rPr>
              <a:t> The mode is the value that appears most often in a dataset.</a:t>
            </a:r>
          </a:p>
          <a:p>
            <a:pPr marL="228600" lvl="1" indent="-91440" algn="l">
              <a:spcBef>
                <a:spcPts val="1200"/>
              </a:spcBef>
              <a:spcAft>
                <a:spcPts val="0"/>
              </a:spcAft>
              <a:buSzPct val="100000"/>
              <a:buFont typeface="Arial"/>
              <a:buChar char="•"/>
            </a:pPr>
            <a:r>
              <a:rPr sz="1300" b="1" i="0">
                <a:solidFill>
                  <a:srgbClr val="616161"/>
                </a:solidFill>
                <a:latin typeface="Proxima Nova"/>
              </a:rPr>
              <a:t>Multiplicity:</a:t>
            </a:r>
            <a:r>
              <a:rPr sz="1300" b="0" i="0">
                <a:solidFill>
                  <a:srgbClr val="616161"/>
                </a:solidFill>
                <a:latin typeface="Proxima Nova"/>
              </a:rPr>
              <a:t> Can be unimodal, bimodal, or multimodal depending on data.</a:t>
            </a:r>
          </a:p>
          <a:p>
            <a:pPr marL="228600" lvl="1" indent="-91440" algn="l">
              <a:spcBef>
                <a:spcPts val="1200"/>
              </a:spcBef>
              <a:spcAft>
                <a:spcPts val="0"/>
              </a:spcAft>
              <a:buSzPct val="100000"/>
              <a:buFont typeface="Arial"/>
              <a:buChar char="•"/>
            </a:pPr>
            <a:r>
              <a:rPr sz="1300" b="1" i="0">
                <a:solidFill>
                  <a:srgbClr val="616161"/>
                </a:solidFill>
                <a:latin typeface="Proxima Nova"/>
              </a:rPr>
              <a:t>Best Use:</a:t>
            </a:r>
            <a:r>
              <a:rPr sz="1300" b="0" i="0">
                <a:solidFill>
                  <a:srgbClr val="616161"/>
                </a:solidFill>
                <a:latin typeface="Proxima Nova"/>
              </a:rPr>
              <a:t> Ideal for categorical data and detecting common values.</a:t>
            </a:r>
          </a:p>
        </p:txBody>
      </p:sp>
      <p:sp>
        <p:nvSpPr>
          <p:cNvPr id="11" name="TextBox 10"/>
          <p:cNvSpPr txBox="1"/>
          <p:nvPr/>
        </p:nvSpPr>
        <p:spPr>
          <a:xfrm>
            <a:off x="4724400" y="1508670"/>
            <a:ext cx="4190999" cy="2362200"/>
          </a:xfrm>
          <a:prstGeom prst="rect">
            <a:avLst/>
          </a:prstGeom>
          <a:noFill/>
          <a:ln>
            <a:noFill/>
          </a:ln>
        </p:spPr>
        <p:txBody>
          <a:bodyPr wrap="square" lIns="0" tIns="0" rIns="0" bIns="0" anchor="t">
            <a:spAutoFit/>
          </a:bodyPr>
          <a:lstStyle/>
          <a:p>
            <a:pPr algn="l"/>
            <a:endParaRPr/>
          </a:p>
        </p:txBody>
      </p:sp>
      <p:sp>
        <p:nvSpPr>
          <p:cNvPr id="13" name="Rectangle 12"/>
          <p:cNvSpPr/>
          <p:nvPr/>
        </p:nvSpPr>
        <p:spPr>
          <a:xfrm>
            <a:off x="4724400" y="3947070"/>
            <a:ext cx="4190999" cy="152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pic>
        <p:nvPicPr>
          <p:cNvPr id="19" name="Picture 18" descr="A comparison of a graph&#10;&#10;AI-generated content may be incorrect.">
            <a:extLst>
              <a:ext uri="{FF2B5EF4-FFF2-40B4-BE49-F238E27FC236}">
                <a16:creationId xmlns:a16="http://schemas.microsoft.com/office/drawing/2014/main" id="{32A030B1-72D2-8F53-432C-039696A5E45B}"/>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3733796" y="3119397"/>
            <a:ext cx="5181603" cy="182880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t>Mode: Graphical Visualization</a:t>
            </a:r>
          </a:p>
        </p:txBody>
      </p:sp>
      <p:sp>
        <p:nvSpPr>
          <p:cNvPr id="4" name="Subtitle 3"/>
          <p:cNvSpPr>
            <a:spLocks noGrp="1"/>
          </p:cNvSpPr>
          <p:nvPr>
            <p:ph type="subTitle" idx="13"/>
          </p:nvPr>
        </p:nvSpPr>
        <p:spPr/>
        <p:txBody>
          <a:bodyPr>
            <a:normAutofit/>
          </a:bodyPr>
          <a:lstStyle/>
          <a:p>
            <a:r>
              <a:rPr dirty="0"/>
              <a:t>Frequency Peaks</a:t>
            </a:r>
          </a:p>
        </p:txBody>
      </p:sp>
      <p:sp>
        <p:nvSpPr>
          <p:cNvPr id="5" name="Rectangle 4"/>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6" name="Rectangle 5"/>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sz="1300" b="0" i="0">
                <a:solidFill>
                  <a:srgbClr val="616161"/>
                </a:solidFill>
                <a:latin typeface="Proxima Nova"/>
              </a:defRPr>
            </a:pPr>
            <a:endParaRPr/>
          </a:p>
        </p:txBody>
      </p:sp>
      <p:sp>
        <p:nvSpPr>
          <p:cNvPr id="7" name="Rectangle 6"/>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8" name="Rectangle 7"/>
          <p:cNvSpPr/>
          <p:nvPr/>
        </p:nvSpPr>
        <p:spPr>
          <a:xfrm>
            <a:off x="228600" y="1508670"/>
            <a:ext cx="8686800" cy="107424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9" name="Rectangle 8"/>
          <p:cNvSpPr/>
          <p:nvPr/>
        </p:nvSpPr>
        <p:spPr>
          <a:xfrm>
            <a:off x="228600" y="1508670"/>
            <a:ext cx="2692300" cy="107424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0" name="Rectangle 9"/>
          <p:cNvSpPr/>
          <p:nvPr/>
        </p:nvSpPr>
        <p:spPr>
          <a:xfrm>
            <a:off x="1422350" y="1508670"/>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1" name="TextBox 10"/>
          <p:cNvSpPr txBox="1"/>
          <p:nvPr/>
        </p:nvSpPr>
        <p:spPr>
          <a:xfrm>
            <a:off x="1422350" y="1508670"/>
            <a:ext cx="304800" cy="304800"/>
          </a:xfrm>
          <a:prstGeom prst="rect">
            <a:avLst/>
          </a:prstGeom>
          <a:noFill/>
          <a:ln>
            <a:noFill/>
          </a:ln>
        </p:spPr>
        <p:txBody>
          <a:bodyPr wrap="square" lIns="0" tIns="0" rIns="0" bIns="0" anchor="t">
            <a:spAutoFit/>
          </a:bodyPr>
          <a:lstStyle/>
          <a:p>
            <a:pPr algn="ctr"/>
            <a:endParaRPr/>
          </a:p>
        </p:txBody>
      </p:sp>
      <p:pic>
        <p:nvPicPr>
          <p:cNvPr id="12" name="Picture 11" descr="tmpx9jfjtes.png"/>
          <p:cNvPicPr>
            <a:picLocks noChangeAspect="1"/>
          </p:cNvPicPr>
          <p:nvPr/>
        </p:nvPicPr>
        <p:blipFill>
          <a:blip r:embed="rId3"/>
          <a:stretch>
            <a:fillRect/>
          </a:stretch>
        </p:blipFill>
        <p:spPr>
          <a:xfrm>
            <a:off x="1422350" y="1508670"/>
            <a:ext cx="304800" cy="304800"/>
          </a:xfrm>
          <a:prstGeom prst="rect">
            <a:avLst/>
          </a:prstGeom>
        </p:spPr>
      </p:pic>
      <p:sp>
        <p:nvSpPr>
          <p:cNvPr id="13" name="TextBox 12"/>
          <p:cNvSpPr txBox="1"/>
          <p:nvPr/>
        </p:nvSpPr>
        <p:spPr>
          <a:xfrm>
            <a:off x="228600" y="1965870"/>
            <a:ext cx="2692300" cy="205680"/>
          </a:xfrm>
          <a:prstGeom prst="rect">
            <a:avLst/>
          </a:prstGeom>
          <a:noFill/>
          <a:ln>
            <a:noFill/>
          </a:ln>
        </p:spPr>
        <p:txBody>
          <a:bodyPr wrap="square" lIns="0" tIns="0" rIns="0" bIns="0" anchor="t">
            <a:spAutoFit/>
          </a:bodyPr>
          <a:lstStyle/>
          <a:p>
            <a:pPr algn="ctr"/>
            <a:r>
              <a:rPr sz="1300" b="1" i="0" dirty="0">
                <a:solidFill>
                  <a:srgbClr val="616161"/>
                </a:solidFill>
                <a:latin typeface="Proxima Nova"/>
              </a:rPr>
              <a:t>Histogram Peaks</a:t>
            </a:r>
          </a:p>
          <a:p>
            <a:pPr algn="ctr">
              <a:spcAft>
                <a:spcPts val="1200"/>
              </a:spcAft>
            </a:pPr>
            <a:r>
              <a:rPr sz="1300" b="0" i="0" dirty="0">
                <a:solidFill>
                  <a:srgbClr val="616161"/>
                </a:solidFill>
                <a:latin typeface="Proxima Nova"/>
              </a:rPr>
              <a:t>The highest bar in a histogram represents the mode.</a:t>
            </a:r>
          </a:p>
        </p:txBody>
      </p:sp>
      <p:sp>
        <p:nvSpPr>
          <p:cNvPr id="14" name="Rectangle 13"/>
          <p:cNvSpPr/>
          <p:nvPr/>
        </p:nvSpPr>
        <p:spPr>
          <a:xfrm>
            <a:off x="3225700" y="1508670"/>
            <a:ext cx="2692449" cy="107424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5" name="Rectangle 14"/>
          <p:cNvSpPr/>
          <p:nvPr/>
        </p:nvSpPr>
        <p:spPr>
          <a:xfrm>
            <a:off x="4419451" y="1508670"/>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6" name="TextBox 15"/>
          <p:cNvSpPr txBox="1"/>
          <p:nvPr/>
        </p:nvSpPr>
        <p:spPr>
          <a:xfrm>
            <a:off x="4419451" y="1508670"/>
            <a:ext cx="304800" cy="304800"/>
          </a:xfrm>
          <a:prstGeom prst="rect">
            <a:avLst/>
          </a:prstGeom>
          <a:noFill/>
          <a:ln>
            <a:noFill/>
          </a:ln>
        </p:spPr>
        <p:txBody>
          <a:bodyPr wrap="square" lIns="0" tIns="0" rIns="0" bIns="0" anchor="t">
            <a:spAutoFit/>
          </a:bodyPr>
          <a:lstStyle/>
          <a:p>
            <a:pPr algn="ctr"/>
            <a:endParaRPr/>
          </a:p>
        </p:txBody>
      </p:sp>
      <p:pic>
        <p:nvPicPr>
          <p:cNvPr id="17" name="Picture 16" descr="tmpzqdpwzf6.png"/>
          <p:cNvPicPr>
            <a:picLocks noChangeAspect="1"/>
          </p:cNvPicPr>
          <p:nvPr/>
        </p:nvPicPr>
        <p:blipFill>
          <a:blip r:embed="rId4"/>
          <a:stretch>
            <a:fillRect/>
          </a:stretch>
        </p:blipFill>
        <p:spPr>
          <a:xfrm>
            <a:off x="4419451" y="1508670"/>
            <a:ext cx="304800" cy="304800"/>
          </a:xfrm>
          <a:prstGeom prst="rect">
            <a:avLst/>
          </a:prstGeom>
        </p:spPr>
      </p:pic>
      <p:sp>
        <p:nvSpPr>
          <p:cNvPr id="18" name="TextBox 17"/>
          <p:cNvSpPr txBox="1"/>
          <p:nvPr/>
        </p:nvSpPr>
        <p:spPr>
          <a:xfrm>
            <a:off x="3225700" y="1965870"/>
            <a:ext cx="2692449" cy="205680"/>
          </a:xfrm>
          <a:prstGeom prst="rect">
            <a:avLst/>
          </a:prstGeom>
          <a:noFill/>
          <a:ln>
            <a:noFill/>
          </a:ln>
        </p:spPr>
        <p:txBody>
          <a:bodyPr wrap="square" lIns="0" tIns="0" rIns="0" bIns="0" anchor="t">
            <a:spAutoFit/>
          </a:bodyPr>
          <a:lstStyle/>
          <a:p>
            <a:pPr algn="ctr"/>
            <a:r>
              <a:rPr sz="1300" b="1" i="0">
                <a:solidFill>
                  <a:srgbClr val="616161"/>
                </a:solidFill>
                <a:latin typeface="Proxima Nova"/>
              </a:rPr>
              <a:t>Multiple Modes</a:t>
            </a:r>
          </a:p>
          <a:p>
            <a:pPr algn="ctr">
              <a:spcAft>
                <a:spcPts val="1200"/>
              </a:spcAft>
            </a:pPr>
            <a:r>
              <a:rPr sz="1300" b="0" i="0">
                <a:solidFill>
                  <a:srgbClr val="616161"/>
                </a:solidFill>
                <a:latin typeface="Proxima Nova"/>
              </a:rPr>
              <a:t>Multiple peaks indicate bimodal or multimodal distributions.</a:t>
            </a:r>
          </a:p>
        </p:txBody>
      </p:sp>
      <p:sp>
        <p:nvSpPr>
          <p:cNvPr id="19" name="Rectangle 18"/>
          <p:cNvSpPr/>
          <p:nvPr/>
        </p:nvSpPr>
        <p:spPr>
          <a:xfrm>
            <a:off x="6222950" y="1508670"/>
            <a:ext cx="2692300" cy="107424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0" name="Rectangle 19"/>
          <p:cNvSpPr/>
          <p:nvPr/>
        </p:nvSpPr>
        <p:spPr>
          <a:xfrm>
            <a:off x="7416700" y="1508670"/>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1" name="TextBox 20"/>
          <p:cNvSpPr txBox="1"/>
          <p:nvPr/>
        </p:nvSpPr>
        <p:spPr>
          <a:xfrm>
            <a:off x="7416700" y="1508670"/>
            <a:ext cx="304800" cy="304800"/>
          </a:xfrm>
          <a:prstGeom prst="rect">
            <a:avLst/>
          </a:prstGeom>
          <a:noFill/>
          <a:ln>
            <a:noFill/>
          </a:ln>
        </p:spPr>
        <p:txBody>
          <a:bodyPr wrap="square" lIns="0" tIns="0" rIns="0" bIns="0" anchor="t">
            <a:spAutoFit/>
          </a:bodyPr>
          <a:lstStyle/>
          <a:p>
            <a:pPr algn="ctr"/>
            <a:endParaRPr/>
          </a:p>
        </p:txBody>
      </p:sp>
      <p:pic>
        <p:nvPicPr>
          <p:cNvPr id="22" name="Picture 21" descr="tmp3a8sv2qh.png"/>
          <p:cNvPicPr>
            <a:picLocks noChangeAspect="1"/>
          </p:cNvPicPr>
          <p:nvPr/>
        </p:nvPicPr>
        <p:blipFill>
          <a:blip r:embed="rId5"/>
          <a:stretch>
            <a:fillRect/>
          </a:stretch>
        </p:blipFill>
        <p:spPr>
          <a:xfrm>
            <a:off x="7416700" y="1508670"/>
            <a:ext cx="304800" cy="304800"/>
          </a:xfrm>
          <a:prstGeom prst="rect">
            <a:avLst/>
          </a:prstGeom>
        </p:spPr>
      </p:pic>
      <p:sp>
        <p:nvSpPr>
          <p:cNvPr id="23" name="TextBox 22"/>
          <p:cNvSpPr txBox="1"/>
          <p:nvPr/>
        </p:nvSpPr>
        <p:spPr>
          <a:xfrm>
            <a:off x="6222950" y="1965870"/>
            <a:ext cx="2692300" cy="205680"/>
          </a:xfrm>
          <a:prstGeom prst="rect">
            <a:avLst/>
          </a:prstGeom>
          <a:noFill/>
          <a:ln>
            <a:noFill/>
          </a:ln>
        </p:spPr>
        <p:txBody>
          <a:bodyPr wrap="square" lIns="0" tIns="0" rIns="0" bIns="0" anchor="t">
            <a:spAutoFit/>
          </a:bodyPr>
          <a:lstStyle/>
          <a:p>
            <a:pPr algn="ctr"/>
            <a:r>
              <a:rPr sz="1300" b="1" i="0">
                <a:solidFill>
                  <a:srgbClr val="616161"/>
                </a:solidFill>
                <a:latin typeface="Proxima Nova"/>
              </a:rPr>
              <a:t>Pattern Detection</a:t>
            </a:r>
          </a:p>
          <a:p>
            <a:pPr algn="ctr">
              <a:spcAft>
                <a:spcPts val="1200"/>
              </a:spcAft>
            </a:pPr>
            <a:r>
              <a:rPr sz="1300" b="0" i="0">
                <a:solidFill>
                  <a:srgbClr val="616161"/>
                </a:solidFill>
                <a:latin typeface="Proxima Nova"/>
              </a:rPr>
              <a:t>Modes reveal data clustering and subgroup patterns.</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CC1D26-8984-4731-B94A-CDA241669D5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099C640-63DB-87E3-65AE-C27C744946EF}"/>
              </a:ext>
            </a:extLst>
          </p:cNvPr>
          <p:cNvSpPr>
            <a:spLocks noGrp="1"/>
          </p:cNvSpPr>
          <p:nvPr>
            <p:ph type="title"/>
          </p:nvPr>
        </p:nvSpPr>
        <p:spPr/>
        <p:txBody>
          <a:bodyPr>
            <a:normAutofit/>
          </a:bodyPr>
          <a:lstStyle/>
          <a:p>
            <a:r>
              <a:t>Mode: Graphical Visualization</a:t>
            </a:r>
          </a:p>
        </p:txBody>
      </p:sp>
      <p:sp>
        <p:nvSpPr>
          <p:cNvPr id="5" name="Rectangle 4">
            <a:extLst>
              <a:ext uri="{FF2B5EF4-FFF2-40B4-BE49-F238E27FC236}">
                <a16:creationId xmlns:a16="http://schemas.microsoft.com/office/drawing/2014/main" id="{350F04B4-4642-6631-94B0-0B86CDC486DA}"/>
              </a:ext>
            </a:extLst>
          </p:cNvPr>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6" name="Rectangle 5">
            <a:extLst>
              <a:ext uri="{FF2B5EF4-FFF2-40B4-BE49-F238E27FC236}">
                <a16:creationId xmlns:a16="http://schemas.microsoft.com/office/drawing/2014/main" id="{FE6FF74F-F888-0886-1CAB-1A81AE1DEC36}"/>
              </a:ext>
            </a:extLst>
          </p:cNvPr>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sz="1300" b="0" i="0">
                <a:solidFill>
                  <a:srgbClr val="616161"/>
                </a:solidFill>
                <a:latin typeface="Proxima Nova"/>
              </a:defRPr>
            </a:pPr>
            <a:endParaRPr/>
          </a:p>
        </p:txBody>
      </p:sp>
      <p:sp>
        <p:nvSpPr>
          <p:cNvPr id="7" name="Rectangle 6">
            <a:extLst>
              <a:ext uri="{FF2B5EF4-FFF2-40B4-BE49-F238E27FC236}">
                <a16:creationId xmlns:a16="http://schemas.microsoft.com/office/drawing/2014/main" id="{0C85A2BD-214C-697F-7FA8-1BD1965ED7CA}"/>
              </a:ext>
            </a:extLst>
          </p:cNvPr>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8" name="Rectangle 7">
            <a:extLst>
              <a:ext uri="{FF2B5EF4-FFF2-40B4-BE49-F238E27FC236}">
                <a16:creationId xmlns:a16="http://schemas.microsoft.com/office/drawing/2014/main" id="{644C7D31-6726-FEFD-431D-D526F7EA84F1}"/>
              </a:ext>
            </a:extLst>
          </p:cNvPr>
          <p:cNvSpPr/>
          <p:nvPr/>
        </p:nvSpPr>
        <p:spPr>
          <a:xfrm>
            <a:off x="228600" y="1508670"/>
            <a:ext cx="8686800" cy="107424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9" name="Rectangle 8">
            <a:extLst>
              <a:ext uri="{FF2B5EF4-FFF2-40B4-BE49-F238E27FC236}">
                <a16:creationId xmlns:a16="http://schemas.microsoft.com/office/drawing/2014/main" id="{5E369F6C-1CCB-01E8-A12C-16CDCDE4E550}"/>
              </a:ext>
            </a:extLst>
          </p:cNvPr>
          <p:cNvSpPr/>
          <p:nvPr/>
        </p:nvSpPr>
        <p:spPr>
          <a:xfrm>
            <a:off x="228600" y="1508670"/>
            <a:ext cx="2692300" cy="107424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0" name="Rectangle 9">
            <a:extLst>
              <a:ext uri="{FF2B5EF4-FFF2-40B4-BE49-F238E27FC236}">
                <a16:creationId xmlns:a16="http://schemas.microsoft.com/office/drawing/2014/main" id="{EB58FA93-A544-1B8F-02BD-3B61105CF549}"/>
              </a:ext>
            </a:extLst>
          </p:cNvPr>
          <p:cNvSpPr/>
          <p:nvPr/>
        </p:nvSpPr>
        <p:spPr>
          <a:xfrm>
            <a:off x="1422350" y="1508670"/>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1" name="TextBox 10">
            <a:extLst>
              <a:ext uri="{FF2B5EF4-FFF2-40B4-BE49-F238E27FC236}">
                <a16:creationId xmlns:a16="http://schemas.microsoft.com/office/drawing/2014/main" id="{2BA9716E-3B17-8BB7-64D2-1E16383AFFA5}"/>
              </a:ext>
            </a:extLst>
          </p:cNvPr>
          <p:cNvSpPr txBox="1"/>
          <p:nvPr/>
        </p:nvSpPr>
        <p:spPr>
          <a:xfrm>
            <a:off x="1422350" y="1508670"/>
            <a:ext cx="304800" cy="304800"/>
          </a:xfrm>
          <a:prstGeom prst="rect">
            <a:avLst/>
          </a:prstGeom>
          <a:noFill/>
          <a:ln>
            <a:noFill/>
          </a:ln>
        </p:spPr>
        <p:txBody>
          <a:bodyPr wrap="square" lIns="0" tIns="0" rIns="0" bIns="0" anchor="t">
            <a:spAutoFit/>
          </a:bodyPr>
          <a:lstStyle/>
          <a:p>
            <a:pPr algn="ctr"/>
            <a:endParaRPr/>
          </a:p>
        </p:txBody>
      </p:sp>
      <p:sp>
        <p:nvSpPr>
          <p:cNvPr id="14" name="Rectangle 13">
            <a:extLst>
              <a:ext uri="{FF2B5EF4-FFF2-40B4-BE49-F238E27FC236}">
                <a16:creationId xmlns:a16="http://schemas.microsoft.com/office/drawing/2014/main" id="{A026DEEA-44B0-06A9-2CDF-1766735EC0F6}"/>
              </a:ext>
            </a:extLst>
          </p:cNvPr>
          <p:cNvSpPr/>
          <p:nvPr/>
        </p:nvSpPr>
        <p:spPr>
          <a:xfrm>
            <a:off x="3225700" y="1508670"/>
            <a:ext cx="2692449" cy="107424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5" name="Rectangle 14">
            <a:extLst>
              <a:ext uri="{FF2B5EF4-FFF2-40B4-BE49-F238E27FC236}">
                <a16:creationId xmlns:a16="http://schemas.microsoft.com/office/drawing/2014/main" id="{CC92C83D-0C2F-9F7F-11BD-5C4D648B3A00}"/>
              </a:ext>
            </a:extLst>
          </p:cNvPr>
          <p:cNvSpPr/>
          <p:nvPr/>
        </p:nvSpPr>
        <p:spPr>
          <a:xfrm>
            <a:off x="4419451" y="1508670"/>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8" name="TextBox 17">
            <a:extLst>
              <a:ext uri="{FF2B5EF4-FFF2-40B4-BE49-F238E27FC236}">
                <a16:creationId xmlns:a16="http://schemas.microsoft.com/office/drawing/2014/main" id="{863EB1CA-00EF-CB80-5418-375A70FCA0E3}"/>
              </a:ext>
            </a:extLst>
          </p:cNvPr>
          <p:cNvSpPr txBox="1"/>
          <p:nvPr/>
        </p:nvSpPr>
        <p:spPr>
          <a:xfrm>
            <a:off x="3225700" y="1965870"/>
            <a:ext cx="2692449" cy="205680"/>
          </a:xfrm>
          <a:prstGeom prst="rect">
            <a:avLst/>
          </a:prstGeom>
          <a:noFill/>
          <a:ln>
            <a:noFill/>
          </a:ln>
        </p:spPr>
        <p:txBody>
          <a:bodyPr wrap="square" lIns="0" tIns="0" rIns="0" bIns="0" anchor="t">
            <a:spAutoFit/>
          </a:bodyPr>
          <a:lstStyle/>
          <a:p>
            <a:pPr algn="ctr"/>
            <a:r>
              <a:rPr sz="1300" b="1" i="0">
                <a:solidFill>
                  <a:srgbClr val="616161"/>
                </a:solidFill>
                <a:latin typeface="Proxima Nova"/>
              </a:rPr>
              <a:t>Multiple Modes</a:t>
            </a:r>
          </a:p>
          <a:p>
            <a:pPr algn="ctr">
              <a:spcAft>
                <a:spcPts val="1200"/>
              </a:spcAft>
            </a:pPr>
            <a:r>
              <a:rPr sz="1300" b="0" i="0">
                <a:solidFill>
                  <a:srgbClr val="616161"/>
                </a:solidFill>
                <a:latin typeface="Proxima Nova"/>
              </a:rPr>
              <a:t>Multiple peaks indicate bimodal or multimodal distributions.</a:t>
            </a:r>
          </a:p>
        </p:txBody>
      </p:sp>
      <p:sp>
        <p:nvSpPr>
          <p:cNvPr id="19" name="Rectangle 18">
            <a:extLst>
              <a:ext uri="{FF2B5EF4-FFF2-40B4-BE49-F238E27FC236}">
                <a16:creationId xmlns:a16="http://schemas.microsoft.com/office/drawing/2014/main" id="{62EAD4A7-7A73-367C-097D-4CBBE127F758}"/>
              </a:ext>
            </a:extLst>
          </p:cNvPr>
          <p:cNvSpPr/>
          <p:nvPr/>
        </p:nvSpPr>
        <p:spPr>
          <a:xfrm>
            <a:off x="6222950" y="1508670"/>
            <a:ext cx="2692300" cy="107424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0" name="Rectangle 19">
            <a:extLst>
              <a:ext uri="{FF2B5EF4-FFF2-40B4-BE49-F238E27FC236}">
                <a16:creationId xmlns:a16="http://schemas.microsoft.com/office/drawing/2014/main" id="{CBFEAA28-E049-3622-7EAD-E6049DDDD2C3}"/>
              </a:ext>
            </a:extLst>
          </p:cNvPr>
          <p:cNvSpPr/>
          <p:nvPr/>
        </p:nvSpPr>
        <p:spPr>
          <a:xfrm>
            <a:off x="7416700" y="1508670"/>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1" name="TextBox 20">
            <a:extLst>
              <a:ext uri="{FF2B5EF4-FFF2-40B4-BE49-F238E27FC236}">
                <a16:creationId xmlns:a16="http://schemas.microsoft.com/office/drawing/2014/main" id="{A2B9453F-701C-8EC1-5D14-071A729EFDAE}"/>
              </a:ext>
            </a:extLst>
          </p:cNvPr>
          <p:cNvSpPr txBox="1"/>
          <p:nvPr/>
        </p:nvSpPr>
        <p:spPr>
          <a:xfrm>
            <a:off x="7416700" y="1508670"/>
            <a:ext cx="304800" cy="304800"/>
          </a:xfrm>
          <a:prstGeom prst="rect">
            <a:avLst/>
          </a:prstGeom>
          <a:noFill/>
          <a:ln>
            <a:noFill/>
          </a:ln>
        </p:spPr>
        <p:txBody>
          <a:bodyPr wrap="square" lIns="0" tIns="0" rIns="0" bIns="0" anchor="t">
            <a:spAutoFit/>
          </a:bodyPr>
          <a:lstStyle/>
          <a:p>
            <a:pPr algn="ctr"/>
            <a:endParaRPr/>
          </a:p>
        </p:txBody>
      </p:sp>
      <p:pic>
        <p:nvPicPr>
          <p:cNvPr id="24" name="Picture 23" descr="A graph showing values and values&#10;&#10;AI-generated content may be incorrect.">
            <a:extLst>
              <a:ext uri="{FF2B5EF4-FFF2-40B4-BE49-F238E27FC236}">
                <a16:creationId xmlns:a16="http://schemas.microsoft.com/office/drawing/2014/main" id="{9CEFBA14-8F12-16CB-2D9D-6135F7345212}"/>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311550" y="712925"/>
            <a:ext cx="6198343" cy="4297680"/>
          </a:xfrm>
          <a:prstGeom prst="rect">
            <a:avLst/>
          </a:prstGeom>
        </p:spPr>
      </p:pic>
      <p:pic>
        <p:nvPicPr>
          <p:cNvPr id="26" name="Picture 25" descr="A diagram of a structure with many colored dots&#10;&#10;AI-generated content may be incorrect.">
            <a:extLst>
              <a:ext uri="{FF2B5EF4-FFF2-40B4-BE49-F238E27FC236}">
                <a16:creationId xmlns:a16="http://schemas.microsoft.com/office/drawing/2014/main" id="{5AF74A3E-5907-7AA3-E345-6C99BDB5CB49}"/>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2628700" y="1795511"/>
            <a:ext cx="3594100" cy="1574800"/>
          </a:xfrm>
          <a:prstGeom prst="rect">
            <a:avLst/>
          </a:prstGeom>
        </p:spPr>
      </p:pic>
    </p:spTree>
    <p:extLst>
      <p:ext uri="{BB962C8B-B14F-4D97-AF65-F5344CB8AC3E}">
        <p14:creationId xmlns:p14="http://schemas.microsoft.com/office/powerpoint/2010/main" val="21334616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FEDD0A-FD52-6D06-E9C6-865C2BB3329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7DE1CA5-67D0-A162-BAA8-81D07B8713FF}"/>
              </a:ext>
            </a:extLst>
          </p:cNvPr>
          <p:cNvSpPr>
            <a:spLocks noGrp="1"/>
          </p:cNvSpPr>
          <p:nvPr>
            <p:ph type="title"/>
          </p:nvPr>
        </p:nvSpPr>
        <p:spPr/>
        <p:txBody>
          <a:bodyPr>
            <a:normAutofit/>
          </a:bodyPr>
          <a:lstStyle/>
          <a:p>
            <a:r>
              <a:t>Mode: Graphical Visualization</a:t>
            </a:r>
          </a:p>
        </p:txBody>
      </p:sp>
      <p:sp>
        <p:nvSpPr>
          <p:cNvPr id="5" name="Rectangle 4">
            <a:extLst>
              <a:ext uri="{FF2B5EF4-FFF2-40B4-BE49-F238E27FC236}">
                <a16:creationId xmlns:a16="http://schemas.microsoft.com/office/drawing/2014/main" id="{781C415A-1607-1505-DB53-A5DD5499F96A}"/>
              </a:ext>
            </a:extLst>
          </p:cNvPr>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6" name="Rectangle 5">
            <a:extLst>
              <a:ext uri="{FF2B5EF4-FFF2-40B4-BE49-F238E27FC236}">
                <a16:creationId xmlns:a16="http://schemas.microsoft.com/office/drawing/2014/main" id="{D28863F9-2EFF-C37E-8607-F434392D5670}"/>
              </a:ext>
            </a:extLst>
          </p:cNvPr>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sz="1300" b="0" i="0">
                <a:solidFill>
                  <a:srgbClr val="616161"/>
                </a:solidFill>
                <a:latin typeface="Proxima Nova"/>
              </a:defRPr>
            </a:pPr>
            <a:endParaRPr/>
          </a:p>
        </p:txBody>
      </p:sp>
      <p:sp>
        <p:nvSpPr>
          <p:cNvPr id="7" name="Rectangle 6">
            <a:extLst>
              <a:ext uri="{FF2B5EF4-FFF2-40B4-BE49-F238E27FC236}">
                <a16:creationId xmlns:a16="http://schemas.microsoft.com/office/drawing/2014/main" id="{04A0C1EE-3724-ACE4-7F40-1A0A73DC180E}"/>
              </a:ext>
            </a:extLst>
          </p:cNvPr>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8" name="Rectangle 7">
            <a:extLst>
              <a:ext uri="{FF2B5EF4-FFF2-40B4-BE49-F238E27FC236}">
                <a16:creationId xmlns:a16="http://schemas.microsoft.com/office/drawing/2014/main" id="{231DCFAE-B956-AB20-996C-AC14E7F18AC1}"/>
              </a:ext>
            </a:extLst>
          </p:cNvPr>
          <p:cNvSpPr/>
          <p:nvPr/>
        </p:nvSpPr>
        <p:spPr>
          <a:xfrm>
            <a:off x="228600" y="1508670"/>
            <a:ext cx="8686800" cy="107424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9" name="Rectangle 8">
            <a:extLst>
              <a:ext uri="{FF2B5EF4-FFF2-40B4-BE49-F238E27FC236}">
                <a16:creationId xmlns:a16="http://schemas.microsoft.com/office/drawing/2014/main" id="{729CD6ED-B379-D5E4-B9B3-95298A769DD4}"/>
              </a:ext>
            </a:extLst>
          </p:cNvPr>
          <p:cNvSpPr/>
          <p:nvPr/>
        </p:nvSpPr>
        <p:spPr>
          <a:xfrm>
            <a:off x="228600" y="1508670"/>
            <a:ext cx="2692300" cy="107424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0" name="Rectangle 9">
            <a:extLst>
              <a:ext uri="{FF2B5EF4-FFF2-40B4-BE49-F238E27FC236}">
                <a16:creationId xmlns:a16="http://schemas.microsoft.com/office/drawing/2014/main" id="{3FD37234-1109-CBD4-7E21-08312CCA8C52}"/>
              </a:ext>
            </a:extLst>
          </p:cNvPr>
          <p:cNvSpPr/>
          <p:nvPr/>
        </p:nvSpPr>
        <p:spPr>
          <a:xfrm>
            <a:off x="1422350" y="1508670"/>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1" name="TextBox 10">
            <a:extLst>
              <a:ext uri="{FF2B5EF4-FFF2-40B4-BE49-F238E27FC236}">
                <a16:creationId xmlns:a16="http://schemas.microsoft.com/office/drawing/2014/main" id="{4CC5FBD0-1FC9-CB81-80ED-EC548B76038C}"/>
              </a:ext>
            </a:extLst>
          </p:cNvPr>
          <p:cNvSpPr txBox="1"/>
          <p:nvPr/>
        </p:nvSpPr>
        <p:spPr>
          <a:xfrm>
            <a:off x="1422350" y="1508670"/>
            <a:ext cx="304800" cy="304800"/>
          </a:xfrm>
          <a:prstGeom prst="rect">
            <a:avLst/>
          </a:prstGeom>
          <a:noFill/>
          <a:ln>
            <a:noFill/>
          </a:ln>
        </p:spPr>
        <p:txBody>
          <a:bodyPr wrap="square" lIns="0" tIns="0" rIns="0" bIns="0" anchor="t">
            <a:spAutoFit/>
          </a:bodyPr>
          <a:lstStyle/>
          <a:p>
            <a:pPr algn="ctr"/>
            <a:endParaRPr/>
          </a:p>
        </p:txBody>
      </p:sp>
      <p:pic>
        <p:nvPicPr>
          <p:cNvPr id="4" name="Picture 3" descr="A close-up of a map&#10;&#10;AI-generated content may be incorrect.">
            <a:extLst>
              <a:ext uri="{FF2B5EF4-FFF2-40B4-BE49-F238E27FC236}">
                <a16:creationId xmlns:a16="http://schemas.microsoft.com/office/drawing/2014/main" id="{FD795F30-7A3E-79D7-68F4-D2C8007CD631}"/>
              </a:ext>
            </a:extLst>
          </p:cNvPr>
          <p:cNvPicPr>
            <a:picLocks noChangeAspect="1"/>
          </p:cNvPicPr>
          <p:nvPr/>
        </p:nvPicPr>
        <p:blipFill>
          <a:blip r:embed="rId3">
            <a:extLst>
              <a:ext uri="{837473B0-CC2E-450A-ABE3-18F120FF3D39}">
                <a1611:picAttrSrcUrl xmlns:a1611="http://schemas.microsoft.com/office/drawing/2016/11/main" r:id="rId4"/>
              </a:ext>
            </a:extLst>
          </a:blip>
          <a:srcRect l="2" t="4974" r="3028" b="2210"/>
          <a:stretch>
            <a:fillRect/>
          </a:stretch>
        </p:blipFill>
        <p:spPr>
          <a:xfrm>
            <a:off x="228600" y="2640965"/>
            <a:ext cx="4495651" cy="2286000"/>
          </a:xfrm>
          <a:prstGeom prst="rect">
            <a:avLst/>
          </a:prstGeom>
        </p:spPr>
      </p:pic>
      <p:sp>
        <p:nvSpPr>
          <p:cNvPr id="14" name="Rectangle 13">
            <a:extLst>
              <a:ext uri="{FF2B5EF4-FFF2-40B4-BE49-F238E27FC236}">
                <a16:creationId xmlns:a16="http://schemas.microsoft.com/office/drawing/2014/main" id="{5D184A37-96B3-ED39-3640-3606C78D4D4C}"/>
              </a:ext>
            </a:extLst>
          </p:cNvPr>
          <p:cNvSpPr/>
          <p:nvPr/>
        </p:nvSpPr>
        <p:spPr>
          <a:xfrm>
            <a:off x="3225700" y="1508670"/>
            <a:ext cx="2692449" cy="107424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5" name="Rectangle 14">
            <a:extLst>
              <a:ext uri="{FF2B5EF4-FFF2-40B4-BE49-F238E27FC236}">
                <a16:creationId xmlns:a16="http://schemas.microsoft.com/office/drawing/2014/main" id="{3199A66A-F222-897A-A15C-0619A4549C87}"/>
              </a:ext>
            </a:extLst>
          </p:cNvPr>
          <p:cNvSpPr/>
          <p:nvPr/>
        </p:nvSpPr>
        <p:spPr>
          <a:xfrm>
            <a:off x="4419451" y="1508670"/>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9" name="Rectangle 18">
            <a:extLst>
              <a:ext uri="{FF2B5EF4-FFF2-40B4-BE49-F238E27FC236}">
                <a16:creationId xmlns:a16="http://schemas.microsoft.com/office/drawing/2014/main" id="{6BD7DD1F-652C-9AA9-3930-AA3DA731186D}"/>
              </a:ext>
            </a:extLst>
          </p:cNvPr>
          <p:cNvSpPr/>
          <p:nvPr/>
        </p:nvSpPr>
        <p:spPr>
          <a:xfrm>
            <a:off x="6222950" y="1508670"/>
            <a:ext cx="2692300" cy="107424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0" name="Rectangle 19">
            <a:extLst>
              <a:ext uri="{FF2B5EF4-FFF2-40B4-BE49-F238E27FC236}">
                <a16:creationId xmlns:a16="http://schemas.microsoft.com/office/drawing/2014/main" id="{C59DBB36-E962-26EE-FB4F-C0D8A005D4B2}"/>
              </a:ext>
            </a:extLst>
          </p:cNvPr>
          <p:cNvSpPr/>
          <p:nvPr/>
        </p:nvSpPr>
        <p:spPr>
          <a:xfrm>
            <a:off x="7416700" y="1508670"/>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1" name="TextBox 20">
            <a:extLst>
              <a:ext uri="{FF2B5EF4-FFF2-40B4-BE49-F238E27FC236}">
                <a16:creationId xmlns:a16="http://schemas.microsoft.com/office/drawing/2014/main" id="{9CCC0E49-AB32-8086-E792-90BF0B256F5F}"/>
              </a:ext>
            </a:extLst>
          </p:cNvPr>
          <p:cNvSpPr txBox="1"/>
          <p:nvPr/>
        </p:nvSpPr>
        <p:spPr>
          <a:xfrm>
            <a:off x="7416700" y="1508670"/>
            <a:ext cx="304800" cy="304800"/>
          </a:xfrm>
          <a:prstGeom prst="rect">
            <a:avLst/>
          </a:prstGeom>
          <a:noFill/>
          <a:ln>
            <a:noFill/>
          </a:ln>
        </p:spPr>
        <p:txBody>
          <a:bodyPr wrap="square" lIns="0" tIns="0" rIns="0" bIns="0" anchor="t">
            <a:spAutoFit/>
          </a:bodyPr>
          <a:lstStyle/>
          <a:p>
            <a:pPr algn="ctr"/>
            <a:endParaRPr/>
          </a:p>
        </p:txBody>
      </p:sp>
      <p:pic>
        <p:nvPicPr>
          <p:cNvPr id="26" name="Picture 25" descr="A diagram of a structure with many colored dots&#10;&#10;AI-generated content may be incorrect.">
            <a:extLst>
              <a:ext uri="{FF2B5EF4-FFF2-40B4-BE49-F238E27FC236}">
                <a16:creationId xmlns:a16="http://schemas.microsoft.com/office/drawing/2014/main" id="{85BDD27D-29E8-4927-540C-39C5BA93D343}"/>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133077" y="560070"/>
            <a:ext cx="4591174" cy="2011680"/>
          </a:xfrm>
          <a:prstGeom prst="rect">
            <a:avLst/>
          </a:prstGeom>
        </p:spPr>
      </p:pic>
      <p:pic>
        <p:nvPicPr>
          <p:cNvPr id="13" name="Picture 12" descr="A diagram of a network&#10;&#10;AI-generated content may be incorrect.">
            <a:extLst>
              <a:ext uri="{FF2B5EF4-FFF2-40B4-BE49-F238E27FC236}">
                <a16:creationId xmlns:a16="http://schemas.microsoft.com/office/drawing/2014/main" id="{E9FA5792-08F0-31C4-9C9F-1331B3BC939F}"/>
              </a:ext>
            </a:extLst>
          </p:cNvPr>
          <p:cNvPicPr>
            <a:picLocks noChangeAspect="1"/>
          </p:cNvPicPr>
          <p:nvPr/>
        </p:nvPicPr>
        <p:blipFill>
          <a:blip r:embed="rId7">
            <a:extLst>
              <a:ext uri="{837473B0-CC2E-450A-ABE3-18F120FF3D39}">
                <a1611:picAttrSrcUrl xmlns:a1611="http://schemas.microsoft.com/office/drawing/2016/11/main" r:id="rId8"/>
              </a:ext>
            </a:extLst>
          </a:blip>
          <a:stretch>
            <a:fillRect/>
          </a:stretch>
        </p:blipFill>
        <p:spPr>
          <a:xfrm>
            <a:off x="4905213" y="720725"/>
            <a:ext cx="4162587" cy="3840480"/>
          </a:xfrm>
          <a:prstGeom prst="rect">
            <a:avLst/>
          </a:prstGeom>
        </p:spPr>
      </p:pic>
    </p:spTree>
    <p:extLst>
      <p:ext uri="{BB962C8B-B14F-4D97-AF65-F5344CB8AC3E}">
        <p14:creationId xmlns:p14="http://schemas.microsoft.com/office/powerpoint/2010/main" val="18759206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t>Introduction to Measures of Dispersion</a:t>
            </a:r>
          </a:p>
        </p:txBody>
      </p:sp>
      <p:sp>
        <p:nvSpPr>
          <p:cNvPr id="4" name="Subtitle 3"/>
          <p:cNvSpPr>
            <a:spLocks noGrp="1"/>
          </p:cNvSpPr>
          <p:nvPr>
            <p:ph type="subTitle" idx="13"/>
          </p:nvPr>
        </p:nvSpPr>
        <p:spPr/>
        <p:txBody>
          <a:bodyPr>
            <a:normAutofit/>
          </a:bodyPr>
          <a:lstStyle/>
          <a:p>
            <a:r>
              <a:t>Understanding Data Spread</a:t>
            </a:r>
          </a:p>
        </p:txBody>
      </p:sp>
      <p:sp>
        <p:nvSpPr>
          <p:cNvPr id="5" name="Rectangle 4"/>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6" name="Rectangle 5"/>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sz="1300" b="0" i="0">
                <a:solidFill>
                  <a:srgbClr val="616161"/>
                </a:solidFill>
                <a:latin typeface="Proxima Nova"/>
              </a:defRPr>
            </a:pPr>
            <a:endParaRPr/>
          </a:p>
        </p:txBody>
      </p:sp>
      <p:sp>
        <p:nvSpPr>
          <p:cNvPr id="7" name="Rectangle 6"/>
          <p:cNvSpPr/>
          <p:nvPr/>
        </p:nvSpPr>
        <p:spPr>
          <a:xfrm>
            <a:off x="228600" y="1508670"/>
            <a:ext cx="8686800"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8" name="Rectangle 7"/>
          <p:cNvSpPr/>
          <p:nvPr/>
        </p:nvSpPr>
        <p:spPr>
          <a:xfrm>
            <a:off x="228600" y="1508670"/>
            <a:ext cx="4190999"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9" name="TextBox 8"/>
          <p:cNvSpPr txBox="1"/>
          <p:nvPr/>
        </p:nvSpPr>
        <p:spPr>
          <a:xfrm>
            <a:off x="228600" y="1508670"/>
            <a:ext cx="4190999" cy="1729382"/>
          </a:xfrm>
          <a:prstGeom prst="rect">
            <a:avLst/>
          </a:prstGeom>
          <a:noFill/>
          <a:ln>
            <a:noFill/>
          </a:ln>
        </p:spPr>
        <p:txBody>
          <a:bodyPr wrap="square" lIns="190500" tIns="0" rIns="0" bIns="190500" anchor="t">
            <a:spAutoFit/>
          </a:bodyPr>
          <a:lstStyle/>
          <a:p>
            <a:pPr marL="228600" indent="-91440" algn="l">
              <a:spcBef>
                <a:spcPts val="0"/>
              </a:spcBef>
              <a:spcAft>
                <a:spcPts val="800"/>
              </a:spcAft>
              <a:buSzPct val="100000"/>
              <a:buFont typeface="Arial"/>
              <a:buChar char="•"/>
            </a:pPr>
            <a:r>
              <a:rPr sz="1300" b="1" i="0">
                <a:solidFill>
                  <a:srgbClr val="616161"/>
                </a:solidFill>
                <a:latin typeface="Proxima Nova"/>
              </a:rPr>
              <a:t>Definition:</a:t>
            </a:r>
            <a:r>
              <a:rPr sz="1300" b="0" i="0">
                <a:solidFill>
                  <a:srgbClr val="616161"/>
                </a:solidFill>
                <a:latin typeface="Proxima Nova"/>
              </a:rPr>
              <a:t> Measures of dispersion quantify how data points vary around the central value.</a:t>
            </a:r>
          </a:p>
          <a:p>
            <a:pPr marL="228600" lvl="1" indent="-91440" algn="l">
              <a:spcBef>
                <a:spcPts val="1200"/>
              </a:spcBef>
              <a:spcAft>
                <a:spcPts val="0"/>
              </a:spcAft>
              <a:buSzPct val="100000"/>
              <a:buFont typeface="Arial"/>
              <a:buChar char="•"/>
            </a:pPr>
            <a:r>
              <a:rPr sz="1300" b="1" i="0">
                <a:solidFill>
                  <a:srgbClr val="616161"/>
                </a:solidFill>
                <a:latin typeface="Proxima Nova"/>
              </a:rPr>
              <a:t>Common Measures:</a:t>
            </a:r>
            <a:r>
              <a:rPr sz="1300" b="0" i="0">
                <a:solidFill>
                  <a:srgbClr val="616161"/>
                </a:solidFill>
                <a:latin typeface="Proxima Nova"/>
              </a:rPr>
              <a:t> Range, interquartile range, variance, and standard deviation.</a:t>
            </a:r>
          </a:p>
          <a:p>
            <a:pPr marL="228600" lvl="1" indent="-91440" algn="l">
              <a:spcBef>
                <a:spcPts val="1200"/>
              </a:spcBef>
              <a:spcAft>
                <a:spcPts val="0"/>
              </a:spcAft>
              <a:buSzPct val="100000"/>
              <a:buFont typeface="Arial"/>
              <a:buChar char="•"/>
            </a:pPr>
            <a:r>
              <a:rPr sz="1300" b="1" i="0">
                <a:solidFill>
                  <a:srgbClr val="616161"/>
                </a:solidFill>
                <a:latin typeface="Proxima Nova"/>
              </a:rPr>
              <a:t>Purpose:</a:t>
            </a:r>
            <a:r>
              <a:rPr sz="1300" b="0" i="0">
                <a:solidFill>
                  <a:srgbClr val="616161"/>
                </a:solidFill>
                <a:latin typeface="Proxima Nova"/>
              </a:rPr>
              <a:t> Complements central tendency by showing variability and reliability.</a:t>
            </a:r>
          </a:p>
        </p:txBody>
      </p:sp>
      <p:sp>
        <p:nvSpPr>
          <p:cNvPr id="10" name="Rectangle 9"/>
          <p:cNvSpPr/>
          <p:nvPr/>
        </p:nvSpPr>
        <p:spPr>
          <a:xfrm>
            <a:off x="4724400" y="1508670"/>
            <a:ext cx="4190999"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1" name="TextBox 10"/>
          <p:cNvSpPr txBox="1"/>
          <p:nvPr/>
        </p:nvSpPr>
        <p:spPr>
          <a:xfrm>
            <a:off x="4724400" y="1508670"/>
            <a:ext cx="4190999" cy="2362200"/>
          </a:xfrm>
          <a:prstGeom prst="rect">
            <a:avLst/>
          </a:prstGeom>
          <a:noFill/>
          <a:ln>
            <a:noFill/>
          </a:ln>
        </p:spPr>
        <p:txBody>
          <a:bodyPr wrap="square" lIns="0" tIns="0" rIns="0" bIns="0" anchor="t">
            <a:spAutoFit/>
          </a:bodyPr>
          <a:lstStyle/>
          <a:p>
            <a:pPr algn="l"/>
            <a:endParaRPr/>
          </a:p>
        </p:txBody>
      </p:sp>
      <p:pic>
        <p:nvPicPr>
          <p:cNvPr id="12" name="Picture 11" descr="tmpb8ygimmd.png"/>
          <p:cNvPicPr>
            <a:picLocks noChangeAspect="1"/>
          </p:cNvPicPr>
          <p:nvPr/>
        </p:nvPicPr>
        <p:blipFill>
          <a:blip r:embed="rId3"/>
          <a:stretch>
            <a:fillRect/>
          </a:stretch>
        </p:blipFill>
        <p:spPr>
          <a:xfrm>
            <a:off x="4724400" y="1508670"/>
            <a:ext cx="4190999" cy="2362200"/>
          </a:xfrm>
          <a:prstGeom prst="rect">
            <a:avLst/>
          </a:prstGeom>
        </p:spPr>
      </p:pic>
      <p:sp>
        <p:nvSpPr>
          <p:cNvPr id="13" name="Rectangle 12"/>
          <p:cNvSpPr/>
          <p:nvPr/>
        </p:nvSpPr>
        <p:spPr>
          <a:xfrm>
            <a:off x="4724400" y="3947070"/>
            <a:ext cx="4190999" cy="152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4" name="TextBox 13"/>
          <p:cNvSpPr txBox="1"/>
          <p:nvPr/>
        </p:nvSpPr>
        <p:spPr>
          <a:xfrm>
            <a:off x="4724400" y="3947070"/>
            <a:ext cx="4190999" cy="152400"/>
          </a:xfrm>
          <a:prstGeom prst="rect">
            <a:avLst/>
          </a:prstGeom>
          <a:noFill/>
          <a:ln>
            <a:noFill/>
          </a:ln>
        </p:spPr>
        <p:txBody>
          <a:bodyPr wrap="square" lIns="0" tIns="0" rIns="0" bIns="0" anchor="t">
            <a:spAutoFit/>
          </a:bodyPr>
          <a:lstStyle/>
          <a:p>
            <a:pPr algn="r">
              <a:spcAft>
                <a:spcPts val="1200"/>
              </a:spcAft>
            </a:pPr>
            <a:r>
              <a:rPr sz="900" b="0" i="0">
                <a:solidFill>
                  <a:srgbClr val="616161"/>
                </a:solidFill>
                <a:latin typeface="Proxima Nova"/>
              </a:rPr>
              <a:t>Photo by Isaac Smith on Unsplash</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7DEBFA-24B5-7D5E-227C-6DFD6B2E432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19BA7B5-1C1C-7083-BD6A-EA96C7859BD7}"/>
              </a:ext>
            </a:extLst>
          </p:cNvPr>
          <p:cNvSpPr>
            <a:spLocks noGrp="1"/>
          </p:cNvSpPr>
          <p:nvPr>
            <p:ph type="title"/>
          </p:nvPr>
        </p:nvSpPr>
        <p:spPr/>
        <p:txBody>
          <a:bodyPr>
            <a:normAutofit/>
          </a:bodyPr>
          <a:lstStyle/>
          <a:p>
            <a:r>
              <a:t>Introduction to Measures of Dispersion</a:t>
            </a:r>
          </a:p>
        </p:txBody>
      </p:sp>
      <p:sp>
        <p:nvSpPr>
          <p:cNvPr id="4" name="Subtitle 3">
            <a:extLst>
              <a:ext uri="{FF2B5EF4-FFF2-40B4-BE49-F238E27FC236}">
                <a16:creationId xmlns:a16="http://schemas.microsoft.com/office/drawing/2014/main" id="{F9E1A4CC-54DC-94A2-73D6-A6FF0885F551}"/>
              </a:ext>
            </a:extLst>
          </p:cNvPr>
          <p:cNvSpPr>
            <a:spLocks noGrp="1"/>
          </p:cNvSpPr>
          <p:nvPr>
            <p:ph type="subTitle" idx="13"/>
          </p:nvPr>
        </p:nvSpPr>
        <p:spPr/>
        <p:txBody>
          <a:bodyPr>
            <a:normAutofit/>
          </a:bodyPr>
          <a:lstStyle/>
          <a:p>
            <a:r>
              <a:t>Understanding Data Spread</a:t>
            </a:r>
          </a:p>
        </p:txBody>
      </p:sp>
      <p:sp>
        <p:nvSpPr>
          <p:cNvPr id="5" name="Rectangle 4">
            <a:extLst>
              <a:ext uri="{FF2B5EF4-FFF2-40B4-BE49-F238E27FC236}">
                <a16:creationId xmlns:a16="http://schemas.microsoft.com/office/drawing/2014/main" id="{F5215975-1728-2551-4CD3-4C27AC52C4D9}"/>
              </a:ext>
            </a:extLst>
          </p:cNvPr>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6" name="Rectangle 5">
            <a:extLst>
              <a:ext uri="{FF2B5EF4-FFF2-40B4-BE49-F238E27FC236}">
                <a16:creationId xmlns:a16="http://schemas.microsoft.com/office/drawing/2014/main" id="{A45D4546-613A-8D71-7AC5-EB25A5F032FA}"/>
              </a:ext>
            </a:extLst>
          </p:cNvPr>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sz="1300" b="0" i="0">
                <a:solidFill>
                  <a:srgbClr val="616161"/>
                </a:solidFill>
                <a:latin typeface="Proxima Nova"/>
              </a:defRPr>
            </a:pPr>
            <a:endParaRPr/>
          </a:p>
        </p:txBody>
      </p:sp>
      <p:sp>
        <p:nvSpPr>
          <p:cNvPr id="7" name="Rectangle 6">
            <a:extLst>
              <a:ext uri="{FF2B5EF4-FFF2-40B4-BE49-F238E27FC236}">
                <a16:creationId xmlns:a16="http://schemas.microsoft.com/office/drawing/2014/main" id="{B0844D42-B163-DF7B-68E8-C212E79691E0}"/>
              </a:ext>
            </a:extLst>
          </p:cNvPr>
          <p:cNvSpPr/>
          <p:nvPr/>
        </p:nvSpPr>
        <p:spPr>
          <a:xfrm>
            <a:off x="228600" y="1508670"/>
            <a:ext cx="8686800"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8" name="Rectangle 7">
            <a:extLst>
              <a:ext uri="{FF2B5EF4-FFF2-40B4-BE49-F238E27FC236}">
                <a16:creationId xmlns:a16="http://schemas.microsoft.com/office/drawing/2014/main" id="{81BE0752-3F06-F432-4735-5C445EC008EC}"/>
              </a:ext>
            </a:extLst>
          </p:cNvPr>
          <p:cNvSpPr/>
          <p:nvPr/>
        </p:nvSpPr>
        <p:spPr>
          <a:xfrm>
            <a:off x="228600" y="1508670"/>
            <a:ext cx="4190999"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0" name="Rectangle 9">
            <a:extLst>
              <a:ext uri="{FF2B5EF4-FFF2-40B4-BE49-F238E27FC236}">
                <a16:creationId xmlns:a16="http://schemas.microsoft.com/office/drawing/2014/main" id="{FD1CE6BB-8252-EA66-FB14-062F0DB7DD99}"/>
              </a:ext>
            </a:extLst>
          </p:cNvPr>
          <p:cNvSpPr/>
          <p:nvPr/>
        </p:nvSpPr>
        <p:spPr>
          <a:xfrm>
            <a:off x="4724400" y="1508670"/>
            <a:ext cx="4190999"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1" name="TextBox 10">
            <a:extLst>
              <a:ext uri="{FF2B5EF4-FFF2-40B4-BE49-F238E27FC236}">
                <a16:creationId xmlns:a16="http://schemas.microsoft.com/office/drawing/2014/main" id="{71D60236-00A7-B98A-08D6-893DFCE321DC}"/>
              </a:ext>
            </a:extLst>
          </p:cNvPr>
          <p:cNvSpPr txBox="1"/>
          <p:nvPr/>
        </p:nvSpPr>
        <p:spPr>
          <a:xfrm>
            <a:off x="4724400" y="1508670"/>
            <a:ext cx="4190999" cy="2362200"/>
          </a:xfrm>
          <a:prstGeom prst="rect">
            <a:avLst/>
          </a:prstGeom>
          <a:noFill/>
          <a:ln>
            <a:noFill/>
          </a:ln>
        </p:spPr>
        <p:txBody>
          <a:bodyPr wrap="square" lIns="0" tIns="0" rIns="0" bIns="0" anchor="t">
            <a:spAutoFit/>
          </a:bodyPr>
          <a:lstStyle/>
          <a:p>
            <a:pPr algn="l"/>
            <a:endParaRPr/>
          </a:p>
        </p:txBody>
      </p:sp>
      <p:sp>
        <p:nvSpPr>
          <p:cNvPr id="13" name="Rectangle 12">
            <a:extLst>
              <a:ext uri="{FF2B5EF4-FFF2-40B4-BE49-F238E27FC236}">
                <a16:creationId xmlns:a16="http://schemas.microsoft.com/office/drawing/2014/main" id="{0ED3C475-1189-0DE9-826C-E411D3C8D543}"/>
              </a:ext>
            </a:extLst>
          </p:cNvPr>
          <p:cNvSpPr/>
          <p:nvPr/>
        </p:nvSpPr>
        <p:spPr>
          <a:xfrm>
            <a:off x="4724400" y="3947070"/>
            <a:ext cx="4190999" cy="152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pic>
        <p:nvPicPr>
          <p:cNvPr id="15" name="Picture 14" descr="A diagram of different measures of dispersion&#10;&#10;AI-generated content may be incorrect.">
            <a:extLst>
              <a:ext uri="{FF2B5EF4-FFF2-40B4-BE49-F238E27FC236}">
                <a16:creationId xmlns:a16="http://schemas.microsoft.com/office/drawing/2014/main" id="{087573A6-DCD6-9433-698E-F554C0257729}"/>
              </a:ext>
            </a:extLst>
          </p:cNvPr>
          <p:cNvPicPr>
            <a:picLocks noChangeAspect="1"/>
          </p:cNvPicPr>
          <p:nvPr/>
        </p:nvPicPr>
        <p:blipFill>
          <a:blip r:embed="rId3">
            <a:extLst>
              <a:ext uri="{837473B0-CC2E-450A-ABE3-18F120FF3D39}">
                <a1611:picAttrSrcUrl xmlns:a1611="http://schemas.microsoft.com/office/drawing/2016/11/main" r:id="rId4"/>
              </a:ext>
            </a:extLst>
          </a:blip>
          <a:srcRect t="19716" b="5555"/>
          <a:stretch>
            <a:fillRect/>
          </a:stretch>
        </p:blipFill>
        <p:spPr>
          <a:xfrm>
            <a:off x="5299963" y="2883990"/>
            <a:ext cx="3661425" cy="2049960"/>
          </a:xfrm>
          <a:prstGeom prst="rect">
            <a:avLst/>
          </a:prstGeom>
        </p:spPr>
      </p:pic>
      <p:pic>
        <p:nvPicPr>
          <p:cNvPr id="17" name="Picture 16" descr="A diagram of dispersion and spread&#10;&#10;AI-generated content may be incorrect.">
            <a:extLst>
              <a:ext uri="{FF2B5EF4-FFF2-40B4-BE49-F238E27FC236}">
                <a16:creationId xmlns:a16="http://schemas.microsoft.com/office/drawing/2014/main" id="{DD7F7084-446F-4703-C72C-30B146EFCDFD}"/>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5299963" y="98970"/>
            <a:ext cx="3750658" cy="2743200"/>
          </a:xfrm>
          <a:prstGeom prst="rect">
            <a:avLst/>
          </a:prstGeom>
        </p:spPr>
      </p:pic>
      <p:pic>
        <p:nvPicPr>
          <p:cNvPr id="19" name="Picture 18" descr="Diagram of dispersion diagram with red and black lines&#10;&#10;AI-generated content may be incorrect.">
            <a:extLst>
              <a:ext uri="{FF2B5EF4-FFF2-40B4-BE49-F238E27FC236}">
                <a16:creationId xmlns:a16="http://schemas.microsoft.com/office/drawing/2014/main" id="{AB60280F-08A3-7B51-CC7A-EECFFF887CF1}"/>
              </a:ext>
            </a:extLst>
          </p:cNvPr>
          <p:cNvPicPr>
            <a:picLocks noChangeAspect="1"/>
          </p:cNvPicPr>
          <p:nvPr/>
        </p:nvPicPr>
        <p:blipFill>
          <a:blip r:embed="rId7">
            <a:extLst>
              <a:ext uri="{837473B0-CC2E-450A-ABE3-18F120FF3D39}">
                <a1611:picAttrSrcUrl xmlns:a1611="http://schemas.microsoft.com/office/drawing/2016/11/main" r:id="rId8"/>
              </a:ext>
            </a:extLst>
          </a:blip>
          <a:stretch>
            <a:fillRect/>
          </a:stretch>
        </p:blipFill>
        <p:spPr>
          <a:xfrm>
            <a:off x="337536" y="1729650"/>
            <a:ext cx="4556762" cy="3017520"/>
          </a:xfrm>
          <a:prstGeom prst="rect">
            <a:avLst/>
          </a:prstGeom>
        </p:spPr>
      </p:pic>
    </p:spTree>
    <p:extLst>
      <p:ext uri="{BB962C8B-B14F-4D97-AF65-F5344CB8AC3E}">
        <p14:creationId xmlns:p14="http://schemas.microsoft.com/office/powerpoint/2010/main" val="19465534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t>Significance of Understanding Data Spread</a:t>
            </a:r>
          </a:p>
        </p:txBody>
      </p:sp>
      <p:sp>
        <p:nvSpPr>
          <p:cNvPr id="4" name="Subtitle 3"/>
          <p:cNvSpPr>
            <a:spLocks noGrp="1"/>
          </p:cNvSpPr>
          <p:nvPr>
            <p:ph type="subTitle" idx="13"/>
          </p:nvPr>
        </p:nvSpPr>
        <p:spPr/>
        <p:txBody>
          <a:bodyPr>
            <a:normAutofit/>
          </a:bodyPr>
          <a:lstStyle/>
          <a:p>
            <a:r>
              <a:t>Variability and Reliability</a:t>
            </a:r>
          </a:p>
        </p:txBody>
      </p:sp>
      <p:sp>
        <p:nvSpPr>
          <p:cNvPr id="5" name="Rectangle 4"/>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6" name="Rectangle 5"/>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sz="1300" b="0" i="0">
                <a:solidFill>
                  <a:srgbClr val="616161"/>
                </a:solidFill>
                <a:latin typeface="Proxima Nova"/>
              </a:defRPr>
            </a:pPr>
            <a:endParaRPr/>
          </a:p>
        </p:txBody>
      </p:sp>
      <p:sp>
        <p:nvSpPr>
          <p:cNvPr id="7" name="Rectangle 6"/>
          <p:cNvSpPr/>
          <p:nvPr/>
        </p:nvSpPr>
        <p:spPr>
          <a:xfrm>
            <a:off x="228600" y="1508670"/>
            <a:ext cx="8686800"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8" name="Rectangle 7"/>
          <p:cNvSpPr/>
          <p:nvPr/>
        </p:nvSpPr>
        <p:spPr>
          <a:xfrm>
            <a:off x="228600" y="1508670"/>
            <a:ext cx="4190999"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9" name="TextBox 8"/>
          <p:cNvSpPr txBox="1"/>
          <p:nvPr/>
        </p:nvSpPr>
        <p:spPr>
          <a:xfrm>
            <a:off x="228600" y="1508670"/>
            <a:ext cx="4190999" cy="1935063"/>
          </a:xfrm>
          <a:prstGeom prst="rect">
            <a:avLst/>
          </a:prstGeom>
          <a:noFill/>
          <a:ln>
            <a:noFill/>
          </a:ln>
        </p:spPr>
        <p:txBody>
          <a:bodyPr wrap="square" lIns="190500" tIns="0" rIns="0" bIns="190500" anchor="t">
            <a:spAutoFit/>
          </a:bodyPr>
          <a:lstStyle/>
          <a:p>
            <a:pPr marL="228600" indent="-91440" algn="l">
              <a:spcBef>
                <a:spcPts val="0"/>
              </a:spcBef>
              <a:spcAft>
                <a:spcPts val="800"/>
              </a:spcAft>
              <a:buSzPct val="100000"/>
              <a:buFont typeface="Arial"/>
              <a:buChar char="•"/>
            </a:pPr>
            <a:r>
              <a:rPr sz="1300" b="1" i="0">
                <a:solidFill>
                  <a:srgbClr val="616161"/>
                </a:solidFill>
                <a:latin typeface="Proxima Nova"/>
              </a:rPr>
              <a:t>Reliability:</a:t>
            </a:r>
            <a:r>
              <a:rPr sz="1300" b="0" i="0">
                <a:solidFill>
                  <a:srgbClr val="616161"/>
                </a:solidFill>
                <a:latin typeface="Proxima Nova"/>
              </a:rPr>
              <a:t> Data spread affects the consistency of conclusions.</a:t>
            </a:r>
          </a:p>
          <a:p>
            <a:pPr marL="228600" lvl="1" indent="-91440" algn="l">
              <a:spcBef>
                <a:spcPts val="1200"/>
              </a:spcBef>
              <a:spcAft>
                <a:spcPts val="0"/>
              </a:spcAft>
              <a:buSzPct val="100000"/>
              <a:buFont typeface="Arial"/>
              <a:buChar char="•"/>
            </a:pPr>
            <a:r>
              <a:rPr sz="1300" b="1" i="0">
                <a:solidFill>
                  <a:srgbClr val="616161"/>
                </a:solidFill>
                <a:latin typeface="Proxima Nova"/>
              </a:rPr>
              <a:t>Outlier Detection:</a:t>
            </a:r>
            <a:r>
              <a:rPr sz="1300" b="0" i="0">
                <a:solidFill>
                  <a:srgbClr val="616161"/>
                </a:solidFill>
                <a:latin typeface="Proxima Nova"/>
              </a:rPr>
              <a:t> Helps identify extreme values that may distort analysis.</a:t>
            </a:r>
          </a:p>
          <a:p>
            <a:pPr marL="228600" lvl="1" indent="-91440" algn="l">
              <a:spcBef>
                <a:spcPts val="1200"/>
              </a:spcBef>
              <a:spcAft>
                <a:spcPts val="0"/>
              </a:spcAft>
              <a:buSzPct val="100000"/>
              <a:buFont typeface="Arial"/>
              <a:buChar char="•"/>
            </a:pPr>
            <a:r>
              <a:rPr sz="1300" b="1" i="0">
                <a:solidFill>
                  <a:srgbClr val="616161"/>
                </a:solidFill>
                <a:latin typeface="Proxima Nova"/>
              </a:rPr>
              <a:t>Same Mean, Different Spread:</a:t>
            </a:r>
            <a:r>
              <a:rPr sz="1300" b="0" i="0">
                <a:solidFill>
                  <a:srgbClr val="616161"/>
                </a:solidFill>
                <a:latin typeface="Proxima Nova"/>
              </a:rPr>
              <a:t> Two datasets with identical means can differ significantly in variability.</a:t>
            </a:r>
          </a:p>
        </p:txBody>
      </p:sp>
      <p:sp>
        <p:nvSpPr>
          <p:cNvPr id="10" name="Rectangle 9"/>
          <p:cNvSpPr/>
          <p:nvPr/>
        </p:nvSpPr>
        <p:spPr>
          <a:xfrm>
            <a:off x="4724400" y="1508670"/>
            <a:ext cx="4190999"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1" name="TextBox 10"/>
          <p:cNvSpPr txBox="1"/>
          <p:nvPr/>
        </p:nvSpPr>
        <p:spPr>
          <a:xfrm>
            <a:off x="4724400" y="1508670"/>
            <a:ext cx="4190999" cy="2362200"/>
          </a:xfrm>
          <a:prstGeom prst="rect">
            <a:avLst/>
          </a:prstGeom>
          <a:noFill/>
          <a:ln>
            <a:noFill/>
          </a:ln>
        </p:spPr>
        <p:txBody>
          <a:bodyPr wrap="square" lIns="0" tIns="0" rIns="0" bIns="0" anchor="t">
            <a:spAutoFit/>
          </a:bodyPr>
          <a:lstStyle/>
          <a:p>
            <a:pPr algn="l"/>
            <a:endParaRPr/>
          </a:p>
        </p:txBody>
      </p:sp>
      <p:pic>
        <p:nvPicPr>
          <p:cNvPr id="12" name="Picture 11" descr="tmpeuku10d6.png"/>
          <p:cNvPicPr>
            <a:picLocks noChangeAspect="1"/>
          </p:cNvPicPr>
          <p:nvPr/>
        </p:nvPicPr>
        <p:blipFill>
          <a:blip r:embed="rId3"/>
          <a:stretch>
            <a:fillRect/>
          </a:stretch>
        </p:blipFill>
        <p:spPr>
          <a:xfrm>
            <a:off x="4724400" y="1508670"/>
            <a:ext cx="4190999" cy="2362200"/>
          </a:xfrm>
          <a:prstGeom prst="rect">
            <a:avLst/>
          </a:prstGeom>
        </p:spPr>
      </p:pic>
      <p:sp>
        <p:nvSpPr>
          <p:cNvPr id="13" name="Rectangle 12"/>
          <p:cNvSpPr/>
          <p:nvPr/>
        </p:nvSpPr>
        <p:spPr>
          <a:xfrm>
            <a:off x="4724400" y="3947070"/>
            <a:ext cx="4190999" cy="152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4" name="TextBox 13"/>
          <p:cNvSpPr txBox="1"/>
          <p:nvPr/>
        </p:nvSpPr>
        <p:spPr>
          <a:xfrm>
            <a:off x="4724400" y="3947070"/>
            <a:ext cx="4190999" cy="152400"/>
          </a:xfrm>
          <a:prstGeom prst="rect">
            <a:avLst/>
          </a:prstGeom>
          <a:noFill/>
          <a:ln>
            <a:noFill/>
          </a:ln>
        </p:spPr>
        <p:txBody>
          <a:bodyPr wrap="square" lIns="0" tIns="0" rIns="0" bIns="0" anchor="t">
            <a:spAutoFit/>
          </a:bodyPr>
          <a:lstStyle/>
          <a:p>
            <a:pPr algn="r">
              <a:spcAft>
                <a:spcPts val="1200"/>
              </a:spcAft>
            </a:pPr>
            <a:r>
              <a:rPr sz="900" b="0" i="0">
                <a:solidFill>
                  <a:srgbClr val="616161"/>
                </a:solidFill>
                <a:latin typeface="Proxima Nova"/>
              </a:rPr>
              <a:t>Photo by Alexander Grey on Unsplash</a:t>
            </a:r>
          </a:p>
        </p:txBody>
      </p:sp>
      <p:pic>
        <p:nvPicPr>
          <p:cNvPr id="15" name="Picture 14" descr="A diagram of a curve&#10;&#10;AI-generated content may be incorrect.">
            <a:extLst>
              <a:ext uri="{FF2B5EF4-FFF2-40B4-BE49-F238E27FC236}">
                <a16:creationId xmlns:a16="http://schemas.microsoft.com/office/drawing/2014/main" id="{3B103679-21E8-BD60-5B76-F0D3984293A9}"/>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520993" y="3413670"/>
            <a:ext cx="4051005" cy="137160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t>Data Types</a:t>
            </a:r>
          </a:p>
        </p:txBody>
      </p:sp>
      <p:sp>
        <p:nvSpPr>
          <p:cNvPr id="4" name="Subtitle 3"/>
          <p:cNvSpPr>
            <a:spLocks noGrp="1"/>
          </p:cNvSpPr>
          <p:nvPr>
            <p:ph type="subTitle" idx="13"/>
          </p:nvPr>
        </p:nvSpPr>
        <p:spPr/>
        <p:txBody>
          <a:bodyPr>
            <a:normAutofit/>
          </a:bodyPr>
          <a:lstStyle/>
          <a:p>
            <a:r>
              <a:t>Qualitative &amp; Quantitative</a:t>
            </a:r>
          </a:p>
        </p:txBody>
      </p:sp>
      <p:sp>
        <p:nvSpPr>
          <p:cNvPr id="5" name="Rectangle 4"/>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6" name="Rectangle 5"/>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sz="1300" b="0" i="0">
                <a:solidFill>
                  <a:srgbClr val="616161"/>
                </a:solidFill>
                <a:latin typeface="Proxima Nova"/>
              </a:defRPr>
            </a:pPr>
            <a:endParaRPr/>
          </a:p>
        </p:txBody>
      </p:sp>
      <p:sp>
        <p:nvSpPr>
          <p:cNvPr id="7" name="Rectangle 6"/>
          <p:cNvSpPr/>
          <p:nvPr/>
        </p:nvSpPr>
        <p:spPr>
          <a:xfrm>
            <a:off x="228600" y="1508670"/>
            <a:ext cx="8686800"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8" name="Rectangle 7"/>
          <p:cNvSpPr/>
          <p:nvPr/>
        </p:nvSpPr>
        <p:spPr>
          <a:xfrm>
            <a:off x="228600" y="1508670"/>
            <a:ext cx="4190999"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9" name="TextBox 8"/>
          <p:cNvSpPr txBox="1"/>
          <p:nvPr/>
        </p:nvSpPr>
        <p:spPr>
          <a:xfrm>
            <a:off x="228600" y="1508670"/>
            <a:ext cx="4190999" cy="2498824"/>
          </a:xfrm>
          <a:prstGeom prst="rect">
            <a:avLst/>
          </a:prstGeom>
          <a:noFill/>
          <a:ln>
            <a:noFill/>
          </a:ln>
        </p:spPr>
        <p:txBody>
          <a:bodyPr wrap="square" lIns="190500" tIns="0" rIns="0" bIns="190500" anchor="t">
            <a:spAutoFit/>
          </a:bodyPr>
          <a:lstStyle/>
          <a:p>
            <a:pPr marL="228600" indent="-91440" algn="l">
              <a:spcBef>
                <a:spcPts val="0"/>
              </a:spcBef>
              <a:spcAft>
                <a:spcPts val="800"/>
              </a:spcAft>
              <a:buSzPct val="100000"/>
              <a:buFont typeface="Arial"/>
              <a:buChar char="•"/>
            </a:pPr>
            <a:r>
              <a:rPr sz="1300" b="1" i="0">
                <a:solidFill>
                  <a:srgbClr val="616161"/>
                </a:solidFill>
                <a:latin typeface="Proxima Nova"/>
              </a:rPr>
              <a:t>Qualitative:</a:t>
            </a:r>
            <a:r>
              <a:rPr sz="1300" b="0" i="0">
                <a:solidFill>
                  <a:srgbClr val="616161"/>
                </a:solidFill>
                <a:latin typeface="Proxima Nova"/>
              </a:rPr>
              <a:t> Non-numeric, descriptive data such as colors, names, or categories.</a:t>
            </a:r>
          </a:p>
          <a:p>
            <a:pPr marL="228600" lvl="1" indent="-91440" algn="l">
              <a:spcBef>
                <a:spcPts val="1200"/>
              </a:spcBef>
              <a:spcAft>
                <a:spcPts val="0"/>
              </a:spcAft>
              <a:buSzPct val="100000"/>
              <a:buFont typeface="Arial"/>
              <a:buChar char="•"/>
            </a:pPr>
            <a:r>
              <a:rPr sz="1300" b="1" i="0">
                <a:solidFill>
                  <a:srgbClr val="616161"/>
                </a:solidFill>
                <a:latin typeface="Proxima Nova"/>
              </a:rPr>
              <a:t>Quantitative:</a:t>
            </a:r>
            <a:r>
              <a:rPr sz="1300" b="0" i="0">
                <a:solidFill>
                  <a:srgbClr val="616161"/>
                </a:solidFill>
                <a:latin typeface="Proxima Nova"/>
              </a:rPr>
              <a:t> Numeric data, further classified into interval and ratio scales.</a:t>
            </a:r>
          </a:p>
          <a:p>
            <a:pPr marL="228600" lvl="1" indent="-91440" algn="l">
              <a:spcBef>
                <a:spcPts val="1200"/>
              </a:spcBef>
              <a:spcAft>
                <a:spcPts val="0"/>
              </a:spcAft>
              <a:buSzPct val="100000"/>
              <a:buFont typeface="Arial"/>
              <a:buChar char="•"/>
            </a:pPr>
            <a:r>
              <a:rPr sz="1300" b="1" i="0">
                <a:solidFill>
                  <a:srgbClr val="616161"/>
                </a:solidFill>
                <a:latin typeface="Proxima Nova"/>
              </a:rPr>
              <a:t>Structured vs. Unstructured:</a:t>
            </a:r>
            <a:r>
              <a:rPr sz="1300" b="0" i="0">
                <a:solidFill>
                  <a:srgbClr val="616161"/>
                </a:solidFill>
                <a:latin typeface="Proxima Nova"/>
              </a:rPr>
              <a:t> Structured data stored in rows/columns vs. unstructured text, images, or videos.</a:t>
            </a:r>
          </a:p>
          <a:p>
            <a:pPr marL="228600" lvl="1" indent="-91440" algn="l">
              <a:spcBef>
                <a:spcPts val="1200"/>
              </a:spcBef>
              <a:spcAft>
                <a:spcPts val="0"/>
              </a:spcAft>
              <a:buSzPct val="100000"/>
              <a:buFont typeface="Arial"/>
              <a:buChar char="•"/>
            </a:pPr>
            <a:r>
              <a:rPr sz="1300" b="1" i="0">
                <a:solidFill>
                  <a:srgbClr val="616161"/>
                </a:solidFill>
                <a:latin typeface="Proxima Nova"/>
              </a:rPr>
              <a:t>Examples:</a:t>
            </a:r>
            <a:r>
              <a:rPr sz="1300" b="0" i="0">
                <a:solidFill>
                  <a:srgbClr val="616161"/>
                </a:solidFill>
                <a:latin typeface="Proxima Nova"/>
              </a:rPr>
              <a:t> Nominal (gender), Ordinal (rank), Interval (Celsius temperature), Ratio (weight).</a:t>
            </a:r>
          </a:p>
        </p:txBody>
      </p:sp>
      <p:sp>
        <p:nvSpPr>
          <p:cNvPr id="10" name="Rectangle 9"/>
          <p:cNvSpPr/>
          <p:nvPr/>
        </p:nvSpPr>
        <p:spPr>
          <a:xfrm>
            <a:off x="4724400" y="1508670"/>
            <a:ext cx="4190999"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1" name="TextBox 10"/>
          <p:cNvSpPr txBox="1"/>
          <p:nvPr/>
        </p:nvSpPr>
        <p:spPr>
          <a:xfrm>
            <a:off x="4724400" y="1508670"/>
            <a:ext cx="4190999" cy="2362200"/>
          </a:xfrm>
          <a:prstGeom prst="rect">
            <a:avLst/>
          </a:prstGeom>
          <a:noFill/>
          <a:ln>
            <a:noFill/>
          </a:ln>
        </p:spPr>
        <p:txBody>
          <a:bodyPr wrap="square" lIns="0" tIns="0" rIns="0" bIns="0" anchor="t">
            <a:spAutoFit/>
          </a:bodyPr>
          <a:lstStyle/>
          <a:p>
            <a:pPr algn="l"/>
            <a:endParaRPr/>
          </a:p>
        </p:txBody>
      </p:sp>
      <p:pic>
        <p:nvPicPr>
          <p:cNvPr id="12" name="Picture 11" descr="tmpb8ygimmd.png"/>
          <p:cNvPicPr>
            <a:picLocks noChangeAspect="1"/>
          </p:cNvPicPr>
          <p:nvPr/>
        </p:nvPicPr>
        <p:blipFill>
          <a:blip r:embed="rId3"/>
          <a:stretch>
            <a:fillRect/>
          </a:stretch>
        </p:blipFill>
        <p:spPr>
          <a:xfrm>
            <a:off x="4724400" y="1508670"/>
            <a:ext cx="4190999" cy="2362200"/>
          </a:xfrm>
          <a:prstGeom prst="rect">
            <a:avLst/>
          </a:prstGeom>
        </p:spPr>
      </p:pic>
      <p:sp>
        <p:nvSpPr>
          <p:cNvPr id="13" name="Rectangle 12"/>
          <p:cNvSpPr/>
          <p:nvPr/>
        </p:nvSpPr>
        <p:spPr>
          <a:xfrm>
            <a:off x="4724400" y="3947070"/>
            <a:ext cx="4190999" cy="152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4" name="TextBox 13"/>
          <p:cNvSpPr txBox="1"/>
          <p:nvPr/>
        </p:nvSpPr>
        <p:spPr>
          <a:xfrm>
            <a:off x="4724400" y="3947070"/>
            <a:ext cx="4190999" cy="152400"/>
          </a:xfrm>
          <a:prstGeom prst="rect">
            <a:avLst/>
          </a:prstGeom>
          <a:noFill/>
          <a:ln>
            <a:noFill/>
          </a:ln>
        </p:spPr>
        <p:txBody>
          <a:bodyPr wrap="square" lIns="0" tIns="0" rIns="0" bIns="0" anchor="t">
            <a:spAutoFit/>
          </a:bodyPr>
          <a:lstStyle/>
          <a:p>
            <a:pPr algn="r">
              <a:spcAft>
                <a:spcPts val="1200"/>
              </a:spcAft>
            </a:pPr>
            <a:r>
              <a:rPr sz="900" b="0" i="0">
                <a:solidFill>
                  <a:srgbClr val="616161"/>
                </a:solidFill>
                <a:latin typeface="Proxima Nova"/>
              </a:rPr>
              <a:t>Photo by Isaac Smith on Unsplash</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t>Range</a:t>
            </a:r>
          </a:p>
        </p:txBody>
      </p:sp>
      <p:sp>
        <p:nvSpPr>
          <p:cNvPr id="4" name="Subtitle 3"/>
          <p:cNvSpPr>
            <a:spLocks noGrp="1"/>
          </p:cNvSpPr>
          <p:nvPr>
            <p:ph type="subTitle" idx="13"/>
          </p:nvPr>
        </p:nvSpPr>
        <p:spPr/>
        <p:txBody>
          <a:bodyPr>
            <a:normAutofit/>
          </a:bodyPr>
          <a:lstStyle/>
          <a:p>
            <a:r>
              <a:t>Simplest Measure of Spread</a:t>
            </a:r>
          </a:p>
        </p:txBody>
      </p:sp>
      <p:sp>
        <p:nvSpPr>
          <p:cNvPr id="5" name="Rectangle 4"/>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6" name="Rectangle 5"/>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sz="1300" b="0" i="0">
                <a:solidFill>
                  <a:srgbClr val="616161"/>
                </a:solidFill>
                <a:latin typeface="Proxima Nova"/>
              </a:defRPr>
            </a:pPr>
            <a:endParaRPr/>
          </a:p>
        </p:txBody>
      </p:sp>
      <p:sp>
        <p:nvSpPr>
          <p:cNvPr id="7" name="Rectangle 6"/>
          <p:cNvSpPr/>
          <p:nvPr/>
        </p:nvSpPr>
        <p:spPr>
          <a:xfrm>
            <a:off x="228600" y="1508670"/>
            <a:ext cx="8686800"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8" name="Rectangle 7"/>
          <p:cNvSpPr/>
          <p:nvPr/>
        </p:nvSpPr>
        <p:spPr>
          <a:xfrm>
            <a:off x="228600" y="1508670"/>
            <a:ext cx="4190999"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9" name="TextBox 8"/>
          <p:cNvSpPr txBox="1"/>
          <p:nvPr/>
        </p:nvSpPr>
        <p:spPr>
          <a:xfrm>
            <a:off x="228600" y="1508670"/>
            <a:ext cx="4190999" cy="1523702"/>
          </a:xfrm>
          <a:prstGeom prst="rect">
            <a:avLst/>
          </a:prstGeom>
          <a:noFill/>
          <a:ln>
            <a:noFill/>
          </a:ln>
        </p:spPr>
        <p:txBody>
          <a:bodyPr wrap="square" lIns="190500" tIns="0" rIns="0" bIns="190500" anchor="t">
            <a:spAutoFit/>
          </a:bodyPr>
          <a:lstStyle/>
          <a:p>
            <a:pPr marL="228600" indent="-91440" algn="l">
              <a:spcBef>
                <a:spcPts val="0"/>
              </a:spcBef>
              <a:spcAft>
                <a:spcPts val="800"/>
              </a:spcAft>
              <a:buSzPct val="100000"/>
              <a:buFont typeface="Arial"/>
              <a:buChar char="•"/>
            </a:pPr>
            <a:r>
              <a:rPr sz="1300" b="1" i="0">
                <a:solidFill>
                  <a:srgbClr val="616161"/>
                </a:solidFill>
                <a:latin typeface="Proxima Nova"/>
              </a:rPr>
              <a:t>Formula:</a:t>
            </a:r>
            <a:r>
              <a:rPr sz="1300" b="0" i="0">
                <a:solidFill>
                  <a:srgbClr val="616161"/>
                </a:solidFill>
                <a:latin typeface="Proxima Nova"/>
              </a:rPr>
              <a:t> Range = Maximum Value − Minimum Value.</a:t>
            </a:r>
          </a:p>
          <a:p>
            <a:pPr marL="228600" lvl="1" indent="-91440" algn="l">
              <a:spcBef>
                <a:spcPts val="1200"/>
              </a:spcBef>
              <a:spcAft>
                <a:spcPts val="0"/>
              </a:spcAft>
              <a:buSzPct val="100000"/>
              <a:buFont typeface="Arial"/>
              <a:buChar char="•"/>
            </a:pPr>
            <a:r>
              <a:rPr sz="1300" b="1" i="0">
                <a:solidFill>
                  <a:srgbClr val="616161"/>
                </a:solidFill>
                <a:latin typeface="Proxima Nova"/>
              </a:rPr>
              <a:t>Quick Measure:</a:t>
            </a:r>
            <a:r>
              <a:rPr sz="1300" b="0" i="0">
                <a:solidFill>
                  <a:srgbClr val="616161"/>
                </a:solidFill>
                <a:latin typeface="Proxima Nova"/>
              </a:rPr>
              <a:t> Easy to compute but sensitive to outliers.</a:t>
            </a:r>
          </a:p>
          <a:p>
            <a:pPr marL="228600" lvl="1" indent="-91440" algn="l">
              <a:spcBef>
                <a:spcPts val="1200"/>
              </a:spcBef>
              <a:spcAft>
                <a:spcPts val="0"/>
              </a:spcAft>
              <a:buSzPct val="100000"/>
              <a:buFont typeface="Arial"/>
              <a:buChar char="•"/>
            </a:pPr>
            <a:r>
              <a:rPr sz="1300" b="1" i="0">
                <a:solidFill>
                  <a:srgbClr val="616161"/>
                </a:solidFill>
                <a:latin typeface="Proxima Nova"/>
              </a:rPr>
              <a:t>Example:</a:t>
            </a:r>
            <a:r>
              <a:rPr sz="1300" b="0" i="0">
                <a:solidFill>
                  <a:srgbClr val="616161"/>
                </a:solidFill>
                <a:latin typeface="Proxima Nova"/>
              </a:rPr>
              <a:t> [5, 7, 8, 12] → Range = 12 − 5 = 7.</a:t>
            </a:r>
          </a:p>
        </p:txBody>
      </p:sp>
      <p:sp>
        <p:nvSpPr>
          <p:cNvPr id="10" name="Rectangle 9"/>
          <p:cNvSpPr/>
          <p:nvPr/>
        </p:nvSpPr>
        <p:spPr>
          <a:xfrm>
            <a:off x="4724400" y="1508670"/>
            <a:ext cx="4190999"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1" name="TextBox 10"/>
          <p:cNvSpPr txBox="1"/>
          <p:nvPr/>
        </p:nvSpPr>
        <p:spPr>
          <a:xfrm>
            <a:off x="4724400" y="1508670"/>
            <a:ext cx="4190999" cy="2362200"/>
          </a:xfrm>
          <a:prstGeom prst="rect">
            <a:avLst/>
          </a:prstGeom>
          <a:noFill/>
          <a:ln>
            <a:noFill/>
          </a:ln>
        </p:spPr>
        <p:txBody>
          <a:bodyPr wrap="square" lIns="0" tIns="0" rIns="0" bIns="0" anchor="t">
            <a:spAutoFit/>
          </a:bodyPr>
          <a:lstStyle/>
          <a:p>
            <a:pPr algn="l"/>
            <a:endParaRPr/>
          </a:p>
        </p:txBody>
      </p:sp>
      <p:pic>
        <p:nvPicPr>
          <p:cNvPr id="12" name="Picture 11" descr="tmp9qfq_mbp.png"/>
          <p:cNvPicPr>
            <a:picLocks noChangeAspect="1"/>
          </p:cNvPicPr>
          <p:nvPr/>
        </p:nvPicPr>
        <p:blipFill>
          <a:blip r:embed="rId3"/>
          <a:stretch>
            <a:fillRect/>
          </a:stretch>
        </p:blipFill>
        <p:spPr>
          <a:xfrm>
            <a:off x="4724400" y="1508670"/>
            <a:ext cx="4190999" cy="2362200"/>
          </a:xfrm>
          <a:prstGeom prst="rect">
            <a:avLst/>
          </a:prstGeom>
        </p:spPr>
      </p:pic>
      <p:sp>
        <p:nvSpPr>
          <p:cNvPr id="13" name="Rectangle 12"/>
          <p:cNvSpPr/>
          <p:nvPr/>
        </p:nvSpPr>
        <p:spPr>
          <a:xfrm>
            <a:off x="4724400" y="3947070"/>
            <a:ext cx="4190999" cy="152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4" name="TextBox 13"/>
          <p:cNvSpPr txBox="1"/>
          <p:nvPr/>
        </p:nvSpPr>
        <p:spPr>
          <a:xfrm>
            <a:off x="4724400" y="3947070"/>
            <a:ext cx="4190999" cy="152400"/>
          </a:xfrm>
          <a:prstGeom prst="rect">
            <a:avLst/>
          </a:prstGeom>
          <a:noFill/>
          <a:ln>
            <a:noFill/>
          </a:ln>
        </p:spPr>
        <p:txBody>
          <a:bodyPr wrap="square" lIns="0" tIns="0" rIns="0" bIns="0" anchor="t">
            <a:spAutoFit/>
          </a:bodyPr>
          <a:lstStyle/>
          <a:p>
            <a:pPr algn="r">
              <a:spcAft>
                <a:spcPts val="1200"/>
              </a:spcAft>
            </a:pPr>
            <a:r>
              <a:rPr sz="900" b="0" i="0">
                <a:solidFill>
                  <a:srgbClr val="616161"/>
                </a:solidFill>
                <a:latin typeface="Proxima Nova"/>
              </a:rPr>
              <a:t>Photo by Sven Mieke on Unsplash</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dirty="0"/>
              <a:t>Interquartile Range (IQR)</a:t>
            </a:r>
          </a:p>
        </p:txBody>
      </p:sp>
      <p:sp>
        <p:nvSpPr>
          <p:cNvPr id="4" name="Subtitle 3"/>
          <p:cNvSpPr>
            <a:spLocks noGrp="1"/>
          </p:cNvSpPr>
          <p:nvPr>
            <p:ph type="subTitle" idx="13"/>
          </p:nvPr>
        </p:nvSpPr>
        <p:spPr/>
        <p:txBody>
          <a:bodyPr>
            <a:normAutofit/>
          </a:bodyPr>
          <a:lstStyle/>
          <a:p>
            <a:r>
              <a:rPr dirty="0"/>
              <a:t>Middle 50% Spread</a:t>
            </a:r>
          </a:p>
        </p:txBody>
      </p:sp>
      <p:sp>
        <p:nvSpPr>
          <p:cNvPr id="5" name="Rectangle 4"/>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6" name="Rectangle 5"/>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sz="1300" b="0" i="0">
                <a:solidFill>
                  <a:srgbClr val="616161"/>
                </a:solidFill>
                <a:latin typeface="Proxima Nova"/>
              </a:defRPr>
            </a:pPr>
            <a:endParaRPr/>
          </a:p>
        </p:txBody>
      </p:sp>
      <p:sp>
        <p:nvSpPr>
          <p:cNvPr id="7" name="Rectangle 6"/>
          <p:cNvSpPr/>
          <p:nvPr/>
        </p:nvSpPr>
        <p:spPr>
          <a:xfrm>
            <a:off x="228600" y="1508670"/>
            <a:ext cx="8686800"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8" name="Rectangle 7"/>
          <p:cNvSpPr/>
          <p:nvPr/>
        </p:nvSpPr>
        <p:spPr>
          <a:xfrm>
            <a:off x="228600" y="1508670"/>
            <a:ext cx="4190999"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9" name="TextBox 8"/>
          <p:cNvSpPr txBox="1"/>
          <p:nvPr/>
        </p:nvSpPr>
        <p:spPr>
          <a:xfrm>
            <a:off x="228600" y="1508670"/>
            <a:ext cx="4190999" cy="1318021"/>
          </a:xfrm>
          <a:prstGeom prst="rect">
            <a:avLst/>
          </a:prstGeom>
          <a:noFill/>
          <a:ln>
            <a:noFill/>
          </a:ln>
        </p:spPr>
        <p:txBody>
          <a:bodyPr wrap="square" lIns="190500" tIns="0" rIns="0" bIns="190500" anchor="t">
            <a:spAutoFit/>
          </a:bodyPr>
          <a:lstStyle/>
          <a:p>
            <a:pPr marL="228600" indent="-91440" algn="l">
              <a:spcBef>
                <a:spcPts val="0"/>
              </a:spcBef>
              <a:spcAft>
                <a:spcPts val="800"/>
              </a:spcAft>
              <a:buSzPct val="100000"/>
              <a:buFont typeface="Arial"/>
              <a:buChar char="•"/>
            </a:pPr>
            <a:r>
              <a:rPr sz="1300" b="1" i="0" dirty="0">
                <a:solidFill>
                  <a:srgbClr val="616161"/>
                </a:solidFill>
                <a:latin typeface="Proxima Nova"/>
              </a:rPr>
              <a:t>Formula:</a:t>
            </a:r>
            <a:r>
              <a:rPr sz="1300" b="0" i="0" dirty="0">
                <a:solidFill>
                  <a:srgbClr val="616161"/>
                </a:solidFill>
                <a:latin typeface="Proxima Nova"/>
              </a:rPr>
              <a:t> IQR = Q3 − Q1.</a:t>
            </a:r>
          </a:p>
          <a:p>
            <a:pPr marL="228600" lvl="1" indent="-91440" algn="l">
              <a:spcBef>
                <a:spcPts val="1200"/>
              </a:spcBef>
              <a:spcAft>
                <a:spcPts val="0"/>
              </a:spcAft>
              <a:buSzPct val="100000"/>
              <a:buFont typeface="Arial"/>
              <a:buChar char="•"/>
            </a:pPr>
            <a:r>
              <a:rPr sz="1300" b="1" i="0" dirty="0">
                <a:solidFill>
                  <a:srgbClr val="616161"/>
                </a:solidFill>
                <a:latin typeface="Proxima Nova"/>
              </a:rPr>
              <a:t>Robustness:</a:t>
            </a:r>
            <a:r>
              <a:rPr sz="1300" b="0" i="0" dirty="0">
                <a:solidFill>
                  <a:srgbClr val="616161"/>
                </a:solidFill>
                <a:latin typeface="Proxima Nova"/>
              </a:rPr>
              <a:t> Less affected by extreme values than range.</a:t>
            </a:r>
          </a:p>
          <a:p>
            <a:pPr marL="228600" lvl="1" indent="-91440" algn="l">
              <a:spcBef>
                <a:spcPts val="1200"/>
              </a:spcBef>
              <a:spcAft>
                <a:spcPts val="0"/>
              </a:spcAft>
              <a:buSzPct val="100000"/>
              <a:buFont typeface="Arial"/>
              <a:buChar char="•"/>
            </a:pPr>
            <a:r>
              <a:rPr sz="1300" b="1" i="0" dirty="0">
                <a:solidFill>
                  <a:srgbClr val="616161"/>
                </a:solidFill>
                <a:latin typeface="Proxima Nova"/>
              </a:rPr>
              <a:t>Example:</a:t>
            </a:r>
            <a:r>
              <a:rPr sz="1300" b="0" i="0" dirty="0">
                <a:solidFill>
                  <a:srgbClr val="616161"/>
                </a:solidFill>
                <a:latin typeface="Proxima Nova"/>
              </a:rPr>
              <a:t> Q1 = 5, Q3 = 15 → IQR = 10.</a:t>
            </a:r>
          </a:p>
        </p:txBody>
      </p:sp>
      <p:sp>
        <p:nvSpPr>
          <p:cNvPr id="10" name="Rectangle 9"/>
          <p:cNvSpPr/>
          <p:nvPr/>
        </p:nvSpPr>
        <p:spPr>
          <a:xfrm>
            <a:off x="4724400" y="1508670"/>
            <a:ext cx="4190999"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1" name="TextBox 10"/>
          <p:cNvSpPr txBox="1"/>
          <p:nvPr/>
        </p:nvSpPr>
        <p:spPr>
          <a:xfrm>
            <a:off x="4724400" y="1508670"/>
            <a:ext cx="4190999" cy="2362200"/>
          </a:xfrm>
          <a:prstGeom prst="rect">
            <a:avLst/>
          </a:prstGeom>
          <a:noFill/>
          <a:ln>
            <a:noFill/>
          </a:ln>
        </p:spPr>
        <p:txBody>
          <a:bodyPr wrap="square" lIns="0" tIns="0" rIns="0" bIns="0" anchor="t">
            <a:spAutoFit/>
          </a:bodyPr>
          <a:lstStyle/>
          <a:p>
            <a:pPr algn="l"/>
            <a:endParaRPr/>
          </a:p>
        </p:txBody>
      </p:sp>
      <p:pic>
        <p:nvPicPr>
          <p:cNvPr id="12" name="Picture 11" descr="tmpv314o6ky.png"/>
          <p:cNvPicPr>
            <a:picLocks noChangeAspect="1"/>
          </p:cNvPicPr>
          <p:nvPr/>
        </p:nvPicPr>
        <p:blipFill>
          <a:blip r:embed="rId3"/>
          <a:stretch>
            <a:fillRect/>
          </a:stretch>
        </p:blipFill>
        <p:spPr>
          <a:xfrm>
            <a:off x="4724400" y="1508670"/>
            <a:ext cx="4190999" cy="2362200"/>
          </a:xfrm>
          <a:prstGeom prst="rect">
            <a:avLst/>
          </a:prstGeom>
        </p:spPr>
      </p:pic>
      <p:sp>
        <p:nvSpPr>
          <p:cNvPr id="13" name="Rectangle 12"/>
          <p:cNvSpPr/>
          <p:nvPr/>
        </p:nvSpPr>
        <p:spPr>
          <a:xfrm>
            <a:off x="4724400" y="3947070"/>
            <a:ext cx="4190999" cy="152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4" name="TextBox 13"/>
          <p:cNvSpPr txBox="1"/>
          <p:nvPr/>
        </p:nvSpPr>
        <p:spPr>
          <a:xfrm>
            <a:off x="4724400" y="3947070"/>
            <a:ext cx="4190999" cy="152400"/>
          </a:xfrm>
          <a:prstGeom prst="rect">
            <a:avLst/>
          </a:prstGeom>
          <a:noFill/>
          <a:ln>
            <a:noFill/>
          </a:ln>
        </p:spPr>
        <p:txBody>
          <a:bodyPr wrap="square" lIns="0" tIns="0" rIns="0" bIns="0" anchor="t">
            <a:spAutoFit/>
          </a:bodyPr>
          <a:lstStyle/>
          <a:p>
            <a:pPr algn="r">
              <a:spcAft>
                <a:spcPts val="1200"/>
              </a:spcAft>
            </a:pPr>
            <a:r>
              <a:rPr sz="900" b="0" i="0">
                <a:solidFill>
                  <a:srgbClr val="616161"/>
                </a:solidFill>
                <a:latin typeface="Proxima Nova"/>
              </a:rPr>
              <a:t>Photo by Ricardo Arce on Unsplash</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t>Visualizing Range, Quartile Range, and IQR</a:t>
            </a:r>
          </a:p>
        </p:txBody>
      </p:sp>
      <p:sp>
        <p:nvSpPr>
          <p:cNvPr id="4" name="Subtitle 3"/>
          <p:cNvSpPr>
            <a:spLocks noGrp="1"/>
          </p:cNvSpPr>
          <p:nvPr>
            <p:ph type="subTitle" idx="13"/>
          </p:nvPr>
        </p:nvSpPr>
        <p:spPr/>
        <p:txBody>
          <a:bodyPr>
            <a:normAutofit/>
          </a:bodyPr>
          <a:lstStyle/>
          <a:p>
            <a:r>
              <a:t>Box Plot Example with Dataset: 4, 7, 9, 15, 20</a:t>
            </a:r>
          </a:p>
        </p:txBody>
      </p:sp>
      <p:sp>
        <p:nvSpPr>
          <p:cNvPr id="5" name="Rectangle 4"/>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6" name="Rectangle 5"/>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sz="1300" b="0" i="0">
                <a:solidFill>
                  <a:srgbClr val="616161"/>
                </a:solidFill>
                <a:latin typeface="Proxima Nova"/>
              </a:defRPr>
            </a:pPr>
            <a:endParaRPr/>
          </a:p>
        </p:txBody>
      </p:sp>
      <p:sp>
        <p:nvSpPr>
          <p:cNvPr id="7" name="Rectangle 6"/>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8" name="Rectangle 7"/>
          <p:cNvSpPr/>
          <p:nvPr/>
        </p:nvSpPr>
        <p:spPr>
          <a:xfrm>
            <a:off x="228600" y="1508670"/>
            <a:ext cx="8686800" cy="1485602"/>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9" name="Rectangle 8"/>
          <p:cNvSpPr/>
          <p:nvPr/>
        </p:nvSpPr>
        <p:spPr>
          <a:xfrm>
            <a:off x="228600" y="1508670"/>
            <a:ext cx="2692300" cy="1485602"/>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0" name="Rectangle 9"/>
          <p:cNvSpPr/>
          <p:nvPr/>
        </p:nvSpPr>
        <p:spPr>
          <a:xfrm>
            <a:off x="1422350" y="1508670"/>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1" name="TextBox 10"/>
          <p:cNvSpPr txBox="1"/>
          <p:nvPr/>
        </p:nvSpPr>
        <p:spPr>
          <a:xfrm>
            <a:off x="1422350" y="1508670"/>
            <a:ext cx="304800" cy="304800"/>
          </a:xfrm>
          <a:prstGeom prst="rect">
            <a:avLst/>
          </a:prstGeom>
          <a:noFill/>
          <a:ln>
            <a:noFill/>
          </a:ln>
        </p:spPr>
        <p:txBody>
          <a:bodyPr wrap="square" lIns="0" tIns="0" rIns="0" bIns="0" anchor="t">
            <a:spAutoFit/>
          </a:bodyPr>
          <a:lstStyle/>
          <a:p>
            <a:pPr algn="ctr"/>
            <a:endParaRPr/>
          </a:p>
        </p:txBody>
      </p:sp>
      <p:pic>
        <p:nvPicPr>
          <p:cNvPr id="12" name="Picture 11" descr="tmp_nz2a3mo.png"/>
          <p:cNvPicPr>
            <a:picLocks noChangeAspect="1"/>
          </p:cNvPicPr>
          <p:nvPr/>
        </p:nvPicPr>
        <p:blipFill>
          <a:blip r:embed="rId3"/>
          <a:stretch>
            <a:fillRect/>
          </a:stretch>
        </p:blipFill>
        <p:spPr>
          <a:xfrm>
            <a:off x="1422350" y="1508670"/>
            <a:ext cx="304800" cy="304800"/>
          </a:xfrm>
          <a:prstGeom prst="rect">
            <a:avLst/>
          </a:prstGeom>
        </p:spPr>
      </p:pic>
      <p:sp>
        <p:nvSpPr>
          <p:cNvPr id="13" name="TextBox 12"/>
          <p:cNvSpPr txBox="1"/>
          <p:nvPr/>
        </p:nvSpPr>
        <p:spPr>
          <a:xfrm>
            <a:off x="228600" y="1965870"/>
            <a:ext cx="2692300" cy="205680"/>
          </a:xfrm>
          <a:prstGeom prst="rect">
            <a:avLst/>
          </a:prstGeom>
          <a:noFill/>
          <a:ln>
            <a:noFill/>
          </a:ln>
        </p:spPr>
        <p:txBody>
          <a:bodyPr wrap="square" lIns="0" tIns="0" rIns="0" bIns="0" anchor="t">
            <a:spAutoFit/>
          </a:bodyPr>
          <a:lstStyle/>
          <a:p>
            <a:pPr algn="ctr"/>
            <a:r>
              <a:rPr sz="1300" b="1" i="0">
                <a:solidFill>
                  <a:srgbClr val="616161"/>
                </a:solidFill>
                <a:latin typeface="Proxima Nova"/>
              </a:rPr>
              <a:t>Range</a:t>
            </a:r>
          </a:p>
          <a:p>
            <a:pPr algn="ctr">
              <a:spcAft>
                <a:spcPts val="1200"/>
              </a:spcAft>
            </a:pPr>
            <a:r>
              <a:rPr sz="1300" b="0" i="0">
                <a:solidFill>
                  <a:srgbClr val="616161"/>
                </a:solidFill>
                <a:latin typeface="Proxima Nova"/>
              </a:rPr>
              <a:t>The full spread from minimum to maximum value (20 - 4 = 16), shown as whiskers in the plot.</a:t>
            </a:r>
          </a:p>
        </p:txBody>
      </p:sp>
      <p:sp>
        <p:nvSpPr>
          <p:cNvPr id="14" name="Rectangle 13"/>
          <p:cNvSpPr/>
          <p:nvPr/>
        </p:nvSpPr>
        <p:spPr>
          <a:xfrm>
            <a:off x="3225700" y="1508670"/>
            <a:ext cx="2692449" cy="1485602"/>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5" name="Rectangle 14"/>
          <p:cNvSpPr/>
          <p:nvPr/>
        </p:nvSpPr>
        <p:spPr>
          <a:xfrm>
            <a:off x="4419451" y="1508670"/>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6" name="TextBox 15"/>
          <p:cNvSpPr txBox="1"/>
          <p:nvPr/>
        </p:nvSpPr>
        <p:spPr>
          <a:xfrm>
            <a:off x="4419451" y="1508670"/>
            <a:ext cx="304800" cy="304800"/>
          </a:xfrm>
          <a:prstGeom prst="rect">
            <a:avLst/>
          </a:prstGeom>
          <a:noFill/>
          <a:ln>
            <a:noFill/>
          </a:ln>
        </p:spPr>
        <p:txBody>
          <a:bodyPr wrap="square" lIns="0" tIns="0" rIns="0" bIns="0" anchor="t">
            <a:spAutoFit/>
          </a:bodyPr>
          <a:lstStyle/>
          <a:p>
            <a:pPr algn="ctr"/>
            <a:endParaRPr/>
          </a:p>
        </p:txBody>
      </p:sp>
      <p:pic>
        <p:nvPicPr>
          <p:cNvPr id="17" name="Picture 16" descr="tmp0oopdeo9.png"/>
          <p:cNvPicPr>
            <a:picLocks noChangeAspect="1"/>
          </p:cNvPicPr>
          <p:nvPr/>
        </p:nvPicPr>
        <p:blipFill>
          <a:blip r:embed="rId4"/>
          <a:stretch>
            <a:fillRect/>
          </a:stretch>
        </p:blipFill>
        <p:spPr>
          <a:xfrm>
            <a:off x="4419451" y="1508670"/>
            <a:ext cx="304800" cy="304800"/>
          </a:xfrm>
          <a:prstGeom prst="rect">
            <a:avLst/>
          </a:prstGeom>
        </p:spPr>
      </p:pic>
      <p:sp>
        <p:nvSpPr>
          <p:cNvPr id="18" name="TextBox 17"/>
          <p:cNvSpPr txBox="1"/>
          <p:nvPr/>
        </p:nvSpPr>
        <p:spPr>
          <a:xfrm>
            <a:off x="3225700" y="1965870"/>
            <a:ext cx="2692449" cy="205680"/>
          </a:xfrm>
          <a:prstGeom prst="rect">
            <a:avLst/>
          </a:prstGeom>
          <a:noFill/>
          <a:ln>
            <a:noFill/>
          </a:ln>
        </p:spPr>
        <p:txBody>
          <a:bodyPr wrap="square" lIns="0" tIns="0" rIns="0" bIns="0" anchor="t">
            <a:spAutoFit/>
          </a:bodyPr>
          <a:lstStyle/>
          <a:p>
            <a:pPr algn="ctr"/>
            <a:r>
              <a:rPr sz="1300" b="1" i="0">
                <a:solidFill>
                  <a:srgbClr val="616161"/>
                </a:solidFill>
                <a:latin typeface="Proxima Nova"/>
              </a:rPr>
              <a:t>Quartile Range</a:t>
            </a:r>
          </a:p>
          <a:p>
            <a:pPr algn="ctr">
              <a:spcAft>
                <a:spcPts val="1200"/>
              </a:spcAft>
            </a:pPr>
            <a:r>
              <a:rPr sz="1300" b="0" i="0">
                <a:solidFill>
                  <a:srgbClr val="616161"/>
                </a:solidFill>
                <a:latin typeface="Proxima Nova"/>
              </a:rPr>
              <a:t>Spread between any two quartiles; in this example, Q3 - Q2 or Q2 - Q1 could be shown in shaded segments.</a:t>
            </a:r>
          </a:p>
        </p:txBody>
      </p:sp>
      <p:sp>
        <p:nvSpPr>
          <p:cNvPr id="19" name="Rectangle 18"/>
          <p:cNvSpPr/>
          <p:nvPr/>
        </p:nvSpPr>
        <p:spPr>
          <a:xfrm>
            <a:off x="6222950" y="1508670"/>
            <a:ext cx="2692300" cy="1485602"/>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0" name="Rectangle 19"/>
          <p:cNvSpPr/>
          <p:nvPr/>
        </p:nvSpPr>
        <p:spPr>
          <a:xfrm>
            <a:off x="7416700" y="1508670"/>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1" name="TextBox 20"/>
          <p:cNvSpPr txBox="1"/>
          <p:nvPr/>
        </p:nvSpPr>
        <p:spPr>
          <a:xfrm>
            <a:off x="7416700" y="1508670"/>
            <a:ext cx="304800" cy="304800"/>
          </a:xfrm>
          <a:prstGeom prst="rect">
            <a:avLst/>
          </a:prstGeom>
          <a:noFill/>
          <a:ln>
            <a:noFill/>
          </a:ln>
        </p:spPr>
        <p:txBody>
          <a:bodyPr wrap="square" lIns="0" tIns="0" rIns="0" bIns="0" anchor="t">
            <a:spAutoFit/>
          </a:bodyPr>
          <a:lstStyle/>
          <a:p>
            <a:pPr algn="ctr"/>
            <a:endParaRPr/>
          </a:p>
        </p:txBody>
      </p:sp>
      <p:pic>
        <p:nvPicPr>
          <p:cNvPr id="22" name="Picture 21" descr="tmpp6b1lr04.png"/>
          <p:cNvPicPr>
            <a:picLocks noChangeAspect="1"/>
          </p:cNvPicPr>
          <p:nvPr/>
        </p:nvPicPr>
        <p:blipFill>
          <a:blip r:embed="rId5"/>
          <a:stretch>
            <a:fillRect/>
          </a:stretch>
        </p:blipFill>
        <p:spPr>
          <a:xfrm>
            <a:off x="7416700" y="1508670"/>
            <a:ext cx="304800" cy="304800"/>
          </a:xfrm>
          <a:prstGeom prst="rect">
            <a:avLst/>
          </a:prstGeom>
        </p:spPr>
      </p:pic>
      <p:sp>
        <p:nvSpPr>
          <p:cNvPr id="23" name="TextBox 22"/>
          <p:cNvSpPr txBox="1"/>
          <p:nvPr/>
        </p:nvSpPr>
        <p:spPr>
          <a:xfrm>
            <a:off x="6222950" y="1965870"/>
            <a:ext cx="2692300" cy="205680"/>
          </a:xfrm>
          <a:prstGeom prst="rect">
            <a:avLst/>
          </a:prstGeom>
          <a:noFill/>
          <a:ln>
            <a:noFill/>
          </a:ln>
        </p:spPr>
        <p:txBody>
          <a:bodyPr wrap="square" lIns="0" tIns="0" rIns="0" bIns="0" anchor="t">
            <a:spAutoFit/>
          </a:bodyPr>
          <a:lstStyle/>
          <a:p>
            <a:pPr algn="ctr"/>
            <a:r>
              <a:rPr sz="1300" b="1" i="0">
                <a:solidFill>
                  <a:srgbClr val="616161"/>
                </a:solidFill>
                <a:latin typeface="Proxima Nova"/>
              </a:rPr>
              <a:t>Interquartile Range (IQR)</a:t>
            </a:r>
          </a:p>
          <a:p>
            <a:pPr algn="ctr">
              <a:spcAft>
                <a:spcPts val="1200"/>
              </a:spcAft>
            </a:pPr>
            <a:r>
              <a:rPr sz="1300" b="0" i="0">
                <a:solidFill>
                  <a:srgbClr val="616161"/>
                </a:solidFill>
                <a:latin typeface="Proxima Nova"/>
              </a:rPr>
              <a:t>The middle 50% of the data, Q3 - Q1 (15 - 7 = 8), highlighted as the central box in the plot.</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t>Understanding Range in Statistics</a:t>
            </a:r>
          </a:p>
        </p:txBody>
      </p:sp>
      <p:sp>
        <p:nvSpPr>
          <p:cNvPr id="4" name="Subtitle 3"/>
          <p:cNvSpPr>
            <a:spLocks noGrp="1"/>
          </p:cNvSpPr>
          <p:nvPr>
            <p:ph type="subTitle" idx="13"/>
          </p:nvPr>
        </p:nvSpPr>
        <p:spPr/>
        <p:txBody>
          <a:bodyPr>
            <a:normAutofit/>
          </a:bodyPr>
          <a:lstStyle/>
          <a:p>
            <a:r>
              <a:t>Definition, Calculation, and Uses</a:t>
            </a:r>
          </a:p>
        </p:txBody>
      </p:sp>
      <p:sp>
        <p:nvSpPr>
          <p:cNvPr id="5" name="Rectangle 4"/>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6" name="Rectangle 5"/>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sz="1300" b="0" i="0">
                <a:solidFill>
                  <a:srgbClr val="616161"/>
                </a:solidFill>
                <a:latin typeface="Proxima Nova"/>
              </a:defRPr>
            </a:pPr>
            <a:endParaRPr/>
          </a:p>
        </p:txBody>
      </p:sp>
      <p:sp>
        <p:nvSpPr>
          <p:cNvPr id="7" name="Rectangle 6"/>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8" name="Rectangle 7"/>
          <p:cNvSpPr/>
          <p:nvPr/>
        </p:nvSpPr>
        <p:spPr>
          <a:xfrm>
            <a:off x="228600" y="1508670"/>
            <a:ext cx="8686800" cy="127992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9" name="Rectangle 8"/>
          <p:cNvSpPr/>
          <p:nvPr/>
        </p:nvSpPr>
        <p:spPr>
          <a:xfrm>
            <a:off x="228600" y="1508670"/>
            <a:ext cx="2692300" cy="127992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0" name="Rectangle 9"/>
          <p:cNvSpPr/>
          <p:nvPr/>
        </p:nvSpPr>
        <p:spPr>
          <a:xfrm>
            <a:off x="1422350" y="1508670"/>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1" name="TextBox 10"/>
          <p:cNvSpPr txBox="1"/>
          <p:nvPr/>
        </p:nvSpPr>
        <p:spPr>
          <a:xfrm>
            <a:off x="1422350" y="1508670"/>
            <a:ext cx="304800" cy="304800"/>
          </a:xfrm>
          <a:prstGeom prst="rect">
            <a:avLst/>
          </a:prstGeom>
          <a:noFill/>
          <a:ln>
            <a:noFill/>
          </a:ln>
        </p:spPr>
        <p:txBody>
          <a:bodyPr wrap="square" lIns="0" tIns="0" rIns="0" bIns="0" anchor="t">
            <a:spAutoFit/>
          </a:bodyPr>
          <a:lstStyle/>
          <a:p>
            <a:pPr algn="ctr"/>
            <a:endParaRPr/>
          </a:p>
        </p:txBody>
      </p:sp>
      <p:pic>
        <p:nvPicPr>
          <p:cNvPr id="12" name="Picture 11" descr="tmpyx_arg51.png"/>
          <p:cNvPicPr>
            <a:picLocks noChangeAspect="1"/>
          </p:cNvPicPr>
          <p:nvPr/>
        </p:nvPicPr>
        <p:blipFill>
          <a:blip r:embed="rId3"/>
          <a:stretch>
            <a:fillRect/>
          </a:stretch>
        </p:blipFill>
        <p:spPr>
          <a:xfrm>
            <a:off x="1422350" y="1508670"/>
            <a:ext cx="304800" cy="304800"/>
          </a:xfrm>
          <a:prstGeom prst="rect">
            <a:avLst/>
          </a:prstGeom>
        </p:spPr>
      </p:pic>
      <p:sp>
        <p:nvSpPr>
          <p:cNvPr id="13" name="TextBox 12"/>
          <p:cNvSpPr txBox="1"/>
          <p:nvPr/>
        </p:nvSpPr>
        <p:spPr>
          <a:xfrm>
            <a:off x="228600" y="1965870"/>
            <a:ext cx="2692300" cy="205680"/>
          </a:xfrm>
          <a:prstGeom prst="rect">
            <a:avLst/>
          </a:prstGeom>
          <a:noFill/>
          <a:ln>
            <a:noFill/>
          </a:ln>
        </p:spPr>
        <p:txBody>
          <a:bodyPr wrap="square" lIns="0" tIns="0" rIns="0" bIns="0" anchor="t">
            <a:spAutoFit/>
          </a:bodyPr>
          <a:lstStyle/>
          <a:p>
            <a:pPr algn="ctr"/>
            <a:r>
              <a:rPr sz="1300" b="1" i="0">
                <a:solidFill>
                  <a:srgbClr val="616161"/>
                </a:solidFill>
                <a:latin typeface="Proxima Nova"/>
              </a:rPr>
              <a:t>Definition</a:t>
            </a:r>
          </a:p>
          <a:p>
            <a:pPr algn="ctr">
              <a:spcAft>
                <a:spcPts val="1200"/>
              </a:spcAft>
            </a:pPr>
            <a:r>
              <a:rPr sz="1300" b="0" i="0">
                <a:solidFill>
                  <a:srgbClr val="616161"/>
                </a:solidFill>
                <a:latin typeface="Proxima Nova"/>
              </a:rPr>
              <a:t>Range is the difference between the largest and smallest values in a dataset.</a:t>
            </a:r>
          </a:p>
        </p:txBody>
      </p:sp>
      <p:sp>
        <p:nvSpPr>
          <p:cNvPr id="14" name="Rectangle 13"/>
          <p:cNvSpPr/>
          <p:nvPr/>
        </p:nvSpPr>
        <p:spPr>
          <a:xfrm>
            <a:off x="3225700" y="1508670"/>
            <a:ext cx="2692449" cy="127992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5" name="Rectangle 14"/>
          <p:cNvSpPr/>
          <p:nvPr/>
        </p:nvSpPr>
        <p:spPr>
          <a:xfrm>
            <a:off x="4419451" y="1508670"/>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6" name="TextBox 15"/>
          <p:cNvSpPr txBox="1"/>
          <p:nvPr/>
        </p:nvSpPr>
        <p:spPr>
          <a:xfrm>
            <a:off x="4419451" y="1508670"/>
            <a:ext cx="304800" cy="304800"/>
          </a:xfrm>
          <a:prstGeom prst="rect">
            <a:avLst/>
          </a:prstGeom>
          <a:noFill/>
          <a:ln>
            <a:noFill/>
          </a:ln>
        </p:spPr>
        <p:txBody>
          <a:bodyPr wrap="square" lIns="0" tIns="0" rIns="0" bIns="0" anchor="t">
            <a:spAutoFit/>
          </a:bodyPr>
          <a:lstStyle/>
          <a:p>
            <a:pPr algn="ctr"/>
            <a:endParaRPr/>
          </a:p>
        </p:txBody>
      </p:sp>
      <p:pic>
        <p:nvPicPr>
          <p:cNvPr id="17" name="Picture 16" descr="tmpk1qpdwxg.png"/>
          <p:cNvPicPr>
            <a:picLocks noChangeAspect="1"/>
          </p:cNvPicPr>
          <p:nvPr/>
        </p:nvPicPr>
        <p:blipFill>
          <a:blip r:embed="rId4"/>
          <a:stretch>
            <a:fillRect/>
          </a:stretch>
        </p:blipFill>
        <p:spPr>
          <a:xfrm>
            <a:off x="4419451" y="1508670"/>
            <a:ext cx="304800" cy="304800"/>
          </a:xfrm>
          <a:prstGeom prst="rect">
            <a:avLst/>
          </a:prstGeom>
        </p:spPr>
      </p:pic>
      <p:sp>
        <p:nvSpPr>
          <p:cNvPr id="18" name="TextBox 17"/>
          <p:cNvSpPr txBox="1"/>
          <p:nvPr/>
        </p:nvSpPr>
        <p:spPr>
          <a:xfrm>
            <a:off x="3225700" y="1965870"/>
            <a:ext cx="2692449" cy="205680"/>
          </a:xfrm>
          <a:prstGeom prst="rect">
            <a:avLst/>
          </a:prstGeom>
          <a:noFill/>
          <a:ln>
            <a:noFill/>
          </a:ln>
        </p:spPr>
        <p:txBody>
          <a:bodyPr wrap="square" lIns="0" tIns="0" rIns="0" bIns="0" anchor="t">
            <a:spAutoFit/>
          </a:bodyPr>
          <a:lstStyle/>
          <a:p>
            <a:pPr algn="ctr"/>
            <a:r>
              <a:rPr sz="1300" b="1" i="0">
                <a:solidFill>
                  <a:srgbClr val="616161"/>
                </a:solidFill>
                <a:latin typeface="Proxima Nova"/>
              </a:rPr>
              <a:t>Example</a:t>
            </a:r>
          </a:p>
          <a:p>
            <a:pPr algn="ctr">
              <a:spcAft>
                <a:spcPts val="1200"/>
              </a:spcAft>
            </a:pPr>
            <a:r>
              <a:rPr sz="1300" b="0" i="0">
                <a:solidFill>
                  <a:srgbClr val="616161"/>
                </a:solidFill>
                <a:latin typeface="Proxima Nova"/>
              </a:rPr>
              <a:t>For the dataset 4, 7, 9, 15, 20 → Range = 20 - 4 = 16.</a:t>
            </a:r>
          </a:p>
        </p:txBody>
      </p:sp>
      <p:sp>
        <p:nvSpPr>
          <p:cNvPr id="19" name="Rectangle 18"/>
          <p:cNvSpPr/>
          <p:nvPr/>
        </p:nvSpPr>
        <p:spPr>
          <a:xfrm>
            <a:off x="6222950" y="1508670"/>
            <a:ext cx="2692300" cy="127992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0" name="Rectangle 19"/>
          <p:cNvSpPr/>
          <p:nvPr/>
        </p:nvSpPr>
        <p:spPr>
          <a:xfrm>
            <a:off x="7416700" y="1508670"/>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1" name="TextBox 20"/>
          <p:cNvSpPr txBox="1"/>
          <p:nvPr/>
        </p:nvSpPr>
        <p:spPr>
          <a:xfrm>
            <a:off x="7416700" y="1508670"/>
            <a:ext cx="304800" cy="304800"/>
          </a:xfrm>
          <a:prstGeom prst="rect">
            <a:avLst/>
          </a:prstGeom>
          <a:noFill/>
          <a:ln>
            <a:noFill/>
          </a:ln>
        </p:spPr>
        <p:txBody>
          <a:bodyPr wrap="square" lIns="0" tIns="0" rIns="0" bIns="0" anchor="t">
            <a:spAutoFit/>
          </a:bodyPr>
          <a:lstStyle/>
          <a:p>
            <a:pPr algn="ctr"/>
            <a:endParaRPr/>
          </a:p>
        </p:txBody>
      </p:sp>
      <p:pic>
        <p:nvPicPr>
          <p:cNvPr id="22" name="Picture 21" descr="tmpr04fkr8_.png"/>
          <p:cNvPicPr>
            <a:picLocks noChangeAspect="1"/>
          </p:cNvPicPr>
          <p:nvPr/>
        </p:nvPicPr>
        <p:blipFill>
          <a:blip r:embed="rId5"/>
          <a:stretch>
            <a:fillRect/>
          </a:stretch>
        </p:blipFill>
        <p:spPr>
          <a:xfrm>
            <a:off x="7416700" y="1508670"/>
            <a:ext cx="304800" cy="304800"/>
          </a:xfrm>
          <a:prstGeom prst="rect">
            <a:avLst/>
          </a:prstGeom>
        </p:spPr>
      </p:pic>
      <p:sp>
        <p:nvSpPr>
          <p:cNvPr id="23" name="TextBox 22"/>
          <p:cNvSpPr txBox="1"/>
          <p:nvPr/>
        </p:nvSpPr>
        <p:spPr>
          <a:xfrm>
            <a:off x="6222950" y="1965870"/>
            <a:ext cx="2692300" cy="205680"/>
          </a:xfrm>
          <a:prstGeom prst="rect">
            <a:avLst/>
          </a:prstGeom>
          <a:noFill/>
          <a:ln>
            <a:noFill/>
          </a:ln>
        </p:spPr>
        <p:txBody>
          <a:bodyPr wrap="square" lIns="0" tIns="0" rIns="0" bIns="0" anchor="t">
            <a:spAutoFit/>
          </a:bodyPr>
          <a:lstStyle/>
          <a:p>
            <a:pPr algn="ctr"/>
            <a:r>
              <a:rPr sz="1300" b="1" i="0">
                <a:solidFill>
                  <a:srgbClr val="616161"/>
                </a:solidFill>
                <a:latin typeface="Proxima Nova"/>
              </a:rPr>
              <a:t>Uses and Limitation</a:t>
            </a:r>
          </a:p>
          <a:p>
            <a:pPr algn="ctr">
              <a:spcAft>
                <a:spcPts val="1200"/>
              </a:spcAft>
            </a:pPr>
            <a:r>
              <a:rPr sz="1300" b="0" i="0">
                <a:solidFill>
                  <a:srgbClr val="616161"/>
                </a:solidFill>
                <a:latin typeface="Proxima Nova"/>
              </a:rPr>
              <a:t>Quick measure of spread; highly sensitive to extreme values or outliers.</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t>Quartile Range &amp; Interquartile Range (IQR)</a:t>
            </a:r>
          </a:p>
        </p:txBody>
      </p:sp>
      <p:sp>
        <p:nvSpPr>
          <p:cNvPr id="4" name="Subtitle 3"/>
          <p:cNvSpPr>
            <a:spLocks noGrp="1"/>
          </p:cNvSpPr>
          <p:nvPr>
            <p:ph type="subTitle" idx="13"/>
          </p:nvPr>
        </p:nvSpPr>
        <p:spPr/>
        <p:txBody>
          <a:bodyPr>
            <a:normAutofit/>
          </a:bodyPr>
          <a:lstStyle/>
          <a:p>
            <a:r>
              <a:t>Breaking Down Quartiles and Middle Spread</a:t>
            </a:r>
          </a:p>
        </p:txBody>
      </p:sp>
      <p:sp>
        <p:nvSpPr>
          <p:cNvPr id="5" name="Rectangle 4"/>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6" name="Rectangle 5"/>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sz="1300" b="0" i="0">
                <a:solidFill>
                  <a:srgbClr val="616161"/>
                </a:solidFill>
                <a:latin typeface="Proxima Nova"/>
              </a:defRPr>
            </a:pPr>
            <a:endParaRPr/>
          </a:p>
        </p:txBody>
      </p:sp>
      <p:sp>
        <p:nvSpPr>
          <p:cNvPr id="7" name="Rectangle 6"/>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8" name="Rectangle 7"/>
          <p:cNvSpPr/>
          <p:nvPr/>
        </p:nvSpPr>
        <p:spPr>
          <a:xfrm>
            <a:off x="228600" y="1508670"/>
            <a:ext cx="8686800" cy="127992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9" name="Rectangle 8"/>
          <p:cNvSpPr/>
          <p:nvPr/>
        </p:nvSpPr>
        <p:spPr>
          <a:xfrm>
            <a:off x="228600" y="1508670"/>
            <a:ext cx="2692300" cy="127992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0" name="Rectangle 9"/>
          <p:cNvSpPr/>
          <p:nvPr/>
        </p:nvSpPr>
        <p:spPr>
          <a:xfrm>
            <a:off x="1422350" y="1508670"/>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1" name="TextBox 10"/>
          <p:cNvSpPr txBox="1"/>
          <p:nvPr/>
        </p:nvSpPr>
        <p:spPr>
          <a:xfrm>
            <a:off x="1422350" y="1508670"/>
            <a:ext cx="304800" cy="304800"/>
          </a:xfrm>
          <a:prstGeom prst="rect">
            <a:avLst/>
          </a:prstGeom>
          <a:noFill/>
          <a:ln>
            <a:noFill/>
          </a:ln>
        </p:spPr>
        <p:txBody>
          <a:bodyPr wrap="square" lIns="0" tIns="0" rIns="0" bIns="0" anchor="t">
            <a:spAutoFit/>
          </a:bodyPr>
          <a:lstStyle/>
          <a:p>
            <a:pPr algn="ctr"/>
            <a:endParaRPr/>
          </a:p>
        </p:txBody>
      </p:sp>
      <p:pic>
        <p:nvPicPr>
          <p:cNvPr id="12" name="Picture 11" descr="tmpv1mg6qlo.png"/>
          <p:cNvPicPr>
            <a:picLocks noChangeAspect="1"/>
          </p:cNvPicPr>
          <p:nvPr/>
        </p:nvPicPr>
        <p:blipFill>
          <a:blip r:embed="rId3"/>
          <a:stretch>
            <a:fillRect/>
          </a:stretch>
        </p:blipFill>
        <p:spPr>
          <a:xfrm>
            <a:off x="1422350" y="1508670"/>
            <a:ext cx="304800" cy="304800"/>
          </a:xfrm>
          <a:prstGeom prst="rect">
            <a:avLst/>
          </a:prstGeom>
        </p:spPr>
      </p:pic>
      <p:sp>
        <p:nvSpPr>
          <p:cNvPr id="13" name="TextBox 12"/>
          <p:cNvSpPr txBox="1"/>
          <p:nvPr/>
        </p:nvSpPr>
        <p:spPr>
          <a:xfrm>
            <a:off x="228600" y="1965870"/>
            <a:ext cx="2692300" cy="205680"/>
          </a:xfrm>
          <a:prstGeom prst="rect">
            <a:avLst/>
          </a:prstGeom>
          <a:noFill/>
          <a:ln>
            <a:noFill/>
          </a:ln>
        </p:spPr>
        <p:txBody>
          <a:bodyPr wrap="square" lIns="0" tIns="0" rIns="0" bIns="0" anchor="t">
            <a:spAutoFit/>
          </a:bodyPr>
          <a:lstStyle/>
          <a:p>
            <a:pPr algn="ctr"/>
            <a:r>
              <a:rPr sz="1300" b="1" i="0">
                <a:solidFill>
                  <a:srgbClr val="616161"/>
                </a:solidFill>
                <a:latin typeface="Proxima Nova"/>
              </a:rPr>
              <a:t>Quartiles</a:t>
            </a:r>
          </a:p>
          <a:p>
            <a:pPr algn="ctr">
              <a:spcAft>
                <a:spcPts val="1200"/>
              </a:spcAft>
            </a:pPr>
            <a:r>
              <a:rPr sz="1300" b="0" i="0">
                <a:solidFill>
                  <a:srgbClr val="616161"/>
                </a:solidFill>
                <a:latin typeface="Proxima Nova"/>
              </a:rPr>
              <a:t>Q1 (25%), Q2 (median, 50%), and Q3 (75%) divide ordered data into four equal parts.</a:t>
            </a:r>
          </a:p>
        </p:txBody>
      </p:sp>
      <p:sp>
        <p:nvSpPr>
          <p:cNvPr id="14" name="Rectangle 13"/>
          <p:cNvSpPr/>
          <p:nvPr/>
        </p:nvSpPr>
        <p:spPr>
          <a:xfrm>
            <a:off x="3225700" y="1508670"/>
            <a:ext cx="2692449" cy="127992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5" name="Rectangle 14"/>
          <p:cNvSpPr/>
          <p:nvPr/>
        </p:nvSpPr>
        <p:spPr>
          <a:xfrm>
            <a:off x="4419451" y="1508670"/>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6" name="TextBox 15"/>
          <p:cNvSpPr txBox="1"/>
          <p:nvPr/>
        </p:nvSpPr>
        <p:spPr>
          <a:xfrm>
            <a:off x="4419451" y="1508670"/>
            <a:ext cx="304800" cy="304800"/>
          </a:xfrm>
          <a:prstGeom prst="rect">
            <a:avLst/>
          </a:prstGeom>
          <a:noFill/>
          <a:ln>
            <a:noFill/>
          </a:ln>
        </p:spPr>
        <p:txBody>
          <a:bodyPr wrap="square" lIns="0" tIns="0" rIns="0" bIns="0" anchor="t">
            <a:spAutoFit/>
          </a:bodyPr>
          <a:lstStyle/>
          <a:p>
            <a:pPr algn="ctr"/>
            <a:endParaRPr/>
          </a:p>
        </p:txBody>
      </p:sp>
      <p:pic>
        <p:nvPicPr>
          <p:cNvPr id="17" name="Picture 16" descr="tmp_nz2a3mo.png"/>
          <p:cNvPicPr>
            <a:picLocks noChangeAspect="1"/>
          </p:cNvPicPr>
          <p:nvPr/>
        </p:nvPicPr>
        <p:blipFill>
          <a:blip r:embed="rId4"/>
          <a:stretch>
            <a:fillRect/>
          </a:stretch>
        </p:blipFill>
        <p:spPr>
          <a:xfrm>
            <a:off x="4419451" y="1508670"/>
            <a:ext cx="304800" cy="304800"/>
          </a:xfrm>
          <a:prstGeom prst="rect">
            <a:avLst/>
          </a:prstGeom>
        </p:spPr>
      </p:pic>
      <p:sp>
        <p:nvSpPr>
          <p:cNvPr id="18" name="TextBox 17"/>
          <p:cNvSpPr txBox="1"/>
          <p:nvPr/>
        </p:nvSpPr>
        <p:spPr>
          <a:xfrm>
            <a:off x="3225700" y="1965870"/>
            <a:ext cx="2692449" cy="205680"/>
          </a:xfrm>
          <a:prstGeom prst="rect">
            <a:avLst/>
          </a:prstGeom>
          <a:noFill/>
          <a:ln>
            <a:noFill/>
          </a:ln>
        </p:spPr>
        <p:txBody>
          <a:bodyPr wrap="square" lIns="0" tIns="0" rIns="0" bIns="0" anchor="t">
            <a:spAutoFit/>
          </a:bodyPr>
          <a:lstStyle/>
          <a:p>
            <a:pPr algn="ctr"/>
            <a:r>
              <a:rPr sz="1300" b="1" i="0">
                <a:solidFill>
                  <a:srgbClr val="616161"/>
                </a:solidFill>
                <a:latin typeface="Proxima Nova"/>
              </a:rPr>
              <a:t>Quartile Range</a:t>
            </a:r>
          </a:p>
          <a:p>
            <a:pPr algn="ctr">
              <a:spcAft>
                <a:spcPts val="1200"/>
              </a:spcAft>
            </a:pPr>
            <a:r>
              <a:rPr sz="1300" b="0" i="0">
                <a:solidFill>
                  <a:srgbClr val="616161"/>
                </a:solidFill>
                <a:latin typeface="Proxima Nova"/>
              </a:rPr>
              <a:t>Spread between any two quartiles (e.g., Q3 – Q2 or Q2 – Q1).</a:t>
            </a:r>
          </a:p>
        </p:txBody>
      </p:sp>
      <p:sp>
        <p:nvSpPr>
          <p:cNvPr id="19" name="Rectangle 18"/>
          <p:cNvSpPr/>
          <p:nvPr/>
        </p:nvSpPr>
        <p:spPr>
          <a:xfrm>
            <a:off x="6222950" y="1508670"/>
            <a:ext cx="2692300" cy="127992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0" name="Rectangle 19"/>
          <p:cNvSpPr/>
          <p:nvPr/>
        </p:nvSpPr>
        <p:spPr>
          <a:xfrm>
            <a:off x="7416700" y="1508670"/>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1" name="TextBox 20"/>
          <p:cNvSpPr txBox="1"/>
          <p:nvPr/>
        </p:nvSpPr>
        <p:spPr>
          <a:xfrm>
            <a:off x="7416700" y="1508670"/>
            <a:ext cx="304800" cy="304800"/>
          </a:xfrm>
          <a:prstGeom prst="rect">
            <a:avLst/>
          </a:prstGeom>
          <a:noFill/>
          <a:ln>
            <a:noFill/>
          </a:ln>
        </p:spPr>
        <p:txBody>
          <a:bodyPr wrap="square" lIns="0" tIns="0" rIns="0" bIns="0" anchor="t">
            <a:spAutoFit/>
          </a:bodyPr>
          <a:lstStyle/>
          <a:p>
            <a:pPr algn="ctr"/>
            <a:endParaRPr/>
          </a:p>
        </p:txBody>
      </p:sp>
      <p:pic>
        <p:nvPicPr>
          <p:cNvPr id="22" name="Picture 21" descr="tmpp6b1lr04.png"/>
          <p:cNvPicPr>
            <a:picLocks noChangeAspect="1"/>
          </p:cNvPicPr>
          <p:nvPr/>
        </p:nvPicPr>
        <p:blipFill>
          <a:blip r:embed="rId5"/>
          <a:stretch>
            <a:fillRect/>
          </a:stretch>
        </p:blipFill>
        <p:spPr>
          <a:xfrm>
            <a:off x="7416700" y="1508670"/>
            <a:ext cx="304800" cy="304800"/>
          </a:xfrm>
          <a:prstGeom prst="rect">
            <a:avLst/>
          </a:prstGeom>
        </p:spPr>
      </p:pic>
      <p:sp>
        <p:nvSpPr>
          <p:cNvPr id="23" name="TextBox 22"/>
          <p:cNvSpPr txBox="1"/>
          <p:nvPr/>
        </p:nvSpPr>
        <p:spPr>
          <a:xfrm>
            <a:off x="6222950" y="1965870"/>
            <a:ext cx="2692300" cy="205680"/>
          </a:xfrm>
          <a:prstGeom prst="rect">
            <a:avLst/>
          </a:prstGeom>
          <a:noFill/>
          <a:ln>
            <a:noFill/>
          </a:ln>
        </p:spPr>
        <p:txBody>
          <a:bodyPr wrap="square" lIns="0" tIns="0" rIns="0" bIns="0" anchor="t">
            <a:spAutoFit/>
          </a:bodyPr>
          <a:lstStyle/>
          <a:p>
            <a:pPr algn="ctr"/>
            <a:r>
              <a:rPr sz="1300" b="1" i="0">
                <a:solidFill>
                  <a:srgbClr val="616161"/>
                </a:solidFill>
                <a:latin typeface="Proxima Nova"/>
              </a:rPr>
              <a:t>IQR</a:t>
            </a:r>
          </a:p>
          <a:p>
            <a:pPr algn="ctr">
              <a:spcAft>
                <a:spcPts val="1200"/>
              </a:spcAft>
            </a:pPr>
            <a:r>
              <a:rPr sz="1300" b="0" i="0">
                <a:solidFill>
                  <a:srgbClr val="616161"/>
                </a:solidFill>
                <a:latin typeface="Proxima Nova"/>
              </a:rPr>
              <a:t>Middle 50% of data, calculated as Q3 – Q1. Robust to outliers.</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E7324F-098A-6FF4-B527-31AB6247509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8FD75A9-8C4F-7516-05C7-6A3A2FDFDE5C}"/>
              </a:ext>
            </a:extLst>
          </p:cNvPr>
          <p:cNvSpPr>
            <a:spLocks noGrp="1"/>
          </p:cNvSpPr>
          <p:nvPr>
            <p:ph type="title"/>
          </p:nvPr>
        </p:nvSpPr>
        <p:spPr/>
        <p:txBody>
          <a:bodyPr>
            <a:normAutofit/>
          </a:bodyPr>
          <a:lstStyle/>
          <a:p>
            <a:r>
              <a:t>Visualizing Range, Quartile Range, and IQR</a:t>
            </a:r>
          </a:p>
        </p:txBody>
      </p:sp>
      <p:sp>
        <p:nvSpPr>
          <p:cNvPr id="4" name="Subtitle 3">
            <a:extLst>
              <a:ext uri="{FF2B5EF4-FFF2-40B4-BE49-F238E27FC236}">
                <a16:creationId xmlns:a16="http://schemas.microsoft.com/office/drawing/2014/main" id="{7204023A-B457-93D3-8BDE-5C05D6486CD8}"/>
              </a:ext>
            </a:extLst>
          </p:cNvPr>
          <p:cNvSpPr>
            <a:spLocks noGrp="1"/>
          </p:cNvSpPr>
          <p:nvPr>
            <p:ph type="subTitle" idx="13"/>
          </p:nvPr>
        </p:nvSpPr>
        <p:spPr/>
        <p:txBody>
          <a:bodyPr>
            <a:normAutofit/>
          </a:bodyPr>
          <a:lstStyle/>
          <a:p>
            <a:r>
              <a:rPr lang="en-US" dirty="0"/>
              <a:t>Range</a:t>
            </a:r>
            <a:endParaRPr dirty="0"/>
          </a:p>
        </p:txBody>
      </p:sp>
      <p:sp>
        <p:nvSpPr>
          <p:cNvPr id="5" name="Rectangle 4">
            <a:extLst>
              <a:ext uri="{FF2B5EF4-FFF2-40B4-BE49-F238E27FC236}">
                <a16:creationId xmlns:a16="http://schemas.microsoft.com/office/drawing/2014/main" id="{4C44C175-969F-93FA-05E8-A5AD07AC55D0}"/>
              </a:ext>
            </a:extLst>
          </p:cNvPr>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6" name="Rectangle 5">
            <a:extLst>
              <a:ext uri="{FF2B5EF4-FFF2-40B4-BE49-F238E27FC236}">
                <a16:creationId xmlns:a16="http://schemas.microsoft.com/office/drawing/2014/main" id="{589C703E-62F5-45BA-8FD0-84247DEF9FE2}"/>
              </a:ext>
            </a:extLst>
          </p:cNvPr>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sz="1300" b="0" i="0">
                <a:solidFill>
                  <a:srgbClr val="616161"/>
                </a:solidFill>
                <a:latin typeface="Proxima Nova"/>
              </a:defRPr>
            </a:pPr>
            <a:endParaRPr/>
          </a:p>
        </p:txBody>
      </p:sp>
      <p:sp>
        <p:nvSpPr>
          <p:cNvPr id="10" name="Rectangle 9">
            <a:extLst>
              <a:ext uri="{FF2B5EF4-FFF2-40B4-BE49-F238E27FC236}">
                <a16:creationId xmlns:a16="http://schemas.microsoft.com/office/drawing/2014/main" id="{2C5711BF-621C-FBEB-7678-7354921D147D}"/>
              </a:ext>
            </a:extLst>
          </p:cNvPr>
          <p:cNvSpPr/>
          <p:nvPr/>
        </p:nvSpPr>
        <p:spPr>
          <a:xfrm>
            <a:off x="1422350" y="1508670"/>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1" name="TextBox 10">
            <a:extLst>
              <a:ext uri="{FF2B5EF4-FFF2-40B4-BE49-F238E27FC236}">
                <a16:creationId xmlns:a16="http://schemas.microsoft.com/office/drawing/2014/main" id="{FEB0877D-A8DC-08E6-4017-7C505D885F2B}"/>
              </a:ext>
            </a:extLst>
          </p:cNvPr>
          <p:cNvSpPr txBox="1"/>
          <p:nvPr/>
        </p:nvSpPr>
        <p:spPr>
          <a:xfrm>
            <a:off x="1422350" y="1508670"/>
            <a:ext cx="304800" cy="304800"/>
          </a:xfrm>
          <a:prstGeom prst="rect">
            <a:avLst/>
          </a:prstGeom>
          <a:noFill/>
          <a:ln>
            <a:noFill/>
          </a:ln>
        </p:spPr>
        <p:txBody>
          <a:bodyPr wrap="square" lIns="0" tIns="0" rIns="0" bIns="0" anchor="t">
            <a:spAutoFit/>
          </a:bodyPr>
          <a:lstStyle/>
          <a:p>
            <a:pPr algn="ctr"/>
            <a:endParaRPr/>
          </a:p>
        </p:txBody>
      </p:sp>
      <p:sp>
        <p:nvSpPr>
          <p:cNvPr id="15" name="Rectangle 14">
            <a:extLst>
              <a:ext uri="{FF2B5EF4-FFF2-40B4-BE49-F238E27FC236}">
                <a16:creationId xmlns:a16="http://schemas.microsoft.com/office/drawing/2014/main" id="{5E9BD214-73E5-8040-42AE-D6B0FE168D32}"/>
              </a:ext>
            </a:extLst>
          </p:cNvPr>
          <p:cNvSpPr/>
          <p:nvPr/>
        </p:nvSpPr>
        <p:spPr>
          <a:xfrm>
            <a:off x="4419451" y="1508670"/>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6" name="TextBox 15">
            <a:extLst>
              <a:ext uri="{FF2B5EF4-FFF2-40B4-BE49-F238E27FC236}">
                <a16:creationId xmlns:a16="http://schemas.microsoft.com/office/drawing/2014/main" id="{760B9CB8-B371-C122-2A4B-6DFD5E973BB0}"/>
              </a:ext>
            </a:extLst>
          </p:cNvPr>
          <p:cNvSpPr txBox="1"/>
          <p:nvPr/>
        </p:nvSpPr>
        <p:spPr>
          <a:xfrm>
            <a:off x="4419451" y="1508670"/>
            <a:ext cx="304800" cy="304800"/>
          </a:xfrm>
          <a:prstGeom prst="rect">
            <a:avLst/>
          </a:prstGeom>
          <a:noFill/>
          <a:ln>
            <a:noFill/>
          </a:ln>
        </p:spPr>
        <p:txBody>
          <a:bodyPr wrap="square" lIns="0" tIns="0" rIns="0" bIns="0" anchor="t">
            <a:spAutoFit/>
          </a:bodyPr>
          <a:lstStyle/>
          <a:p>
            <a:pPr algn="ctr"/>
            <a:endParaRPr/>
          </a:p>
        </p:txBody>
      </p:sp>
      <p:sp>
        <p:nvSpPr>
          <p:cNvPr id="20" name="Rectangle 19">
            <a:extLst>
              <a:ext uri="{FF2B5EF4-FFF2-40B4-BE49-F238E27FC236}">
                <a16:creationId xmlns:a16="http://schemas.microsoft.com/office/drawing/2014/main" id="{A8D2157B-0D51-354F-839B-4661B6CFD104}"/>
              </a:ext>
            </a:extLst>
          </p:cNvPr>
          <p:cNvSpPr/>
          <p:nvPr/>
        </p:nvSpPr>
        <p:spPr>
          <a:xfrm>
            <a:off x="7416700" y="1508670"/>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1" name="TextBox 20">
            <a:extLst>
              <a:ext uri="{FF2B5EF4-FFF2-40B4-BE49-F238E27FC236}">
                <a16:creationId xmlns:a16="http://schemas.microsoft.com/office/drawing/2014/main" id="{60056747-C9F4-D304-3346-FBB8F5686891}"/>
              </a:ext>
            </a:extLst>
          </p:cNvPr>
          <p:cNvSpPr txBox="1"/>
          <p:nvPr/>
        </p:nvSpPr>
        <p:spPr>
          <a:xfrm>
            <a:off x="7416700" y="1508670"/>
            <a:ext cx="304800" cy="304800"/>
          </a:xfrm>
          <a:prstGeom prst="rect">
            <a:avLst/>
          </a:prstGeom>
          <a:noFill/>
          <a:ln>
            <a:noFill/>
          </a:ln>
        </p:spPr>
        <p:txBody>
          <a:bodyPr wrap="square" lIns="0" tIns="0" rIns="0" bIns="0" anchor="t">
            <a:spAutoFit/>
          </a:bodyPr>
          <a:lstStyle/>
          <a:p>
            <a:pPr algn="ctr"/>
            <a:endParaRPr/>
          </a:p>
        </p:txBody>
      </p:sp>
      <p:pic>
        <p:nvPicPr>
          <p:cNvPr id="28" name="Picture 27" descr="A table with numbers and symbols&#10;&#10;AI-generated content may be incorrect.">
            <a:extLst>
              <a:ext uri="{FF2B5EF4-FFF2-40B4-BE49-F238E27FC236}">
                <a16:creationId xmlns:a16="http://schemas.microsoft.com/office/drawing/2014/main" id="{9995921A-8A00-EA14-C22E-E75325DA16C7}"/>
              </a:ext>
            </a:extLst>
          </p:cNvPr>
          <p:cNvPicPr>
            <a:picLocks noChangeAspect="1"/>
          </p:cNvPicPr>
          <p:nvPr/>
        </p:nvPicPr>
        <p:blipFill>
          <a:blip r:embed="rId3">
            <a:extLst>
              <a:ext uri="{837473B0-CC2E-450A-ABE3-18F120FF3D39}">
                <a1611:picAttrSrcUrl xmlns:a1611="http://schemas.microsoft.com/office/drawing/2016/11/main" r:id="rId4"/>
              </a:ext>
            </a:extLst>
          </a:blip>
          <a:srcRect l="10065" t="10683" r="10065" b="14540"/>
          <a:stretch>
            <a:fillRect/>
          </a:stretch>
        </p:blipFill>
        <p:spPr>
          <a:xfrm>
            <a:off x="3781925" y="1194736"/>
            <a:ext cx="5216574" cy="2743200"/>
          </a:xfrm>
          <a:prstGeom prst="rect">
            <a:avLst/>
          </a:prstGeom>
        </p:spPr>
      </p:pic>
      <p:pic>
        <p:nvPicPr>
          <p:cNvPr id="26" name="Picture 25" descr="A whiteboard with text on it&#10;&#10;AI-generated content may be incorrect.">
            <a:extLst>
              <a:ext uri="{FF2B5EF4-FFF2-40B4-BE49-F238E27FC236}">
                <a16:creationId xmlns:a16="http://schemas.microsoft.com/office/drawing/2014/main" id="{195DBA2D-E8DF-1B3A-05A2-01844C139BA8}"/>
              </a:ext>
            </a:extLst>
          </p:cNvPr>
          <p:cNvPicPr>
            <a:picLocks noChangeAspect="1"/>
          </p:cNvPicPr>
          <p:nvPr/>
        </p:nvPicPr>
        <p:blipFill>
          <a:blip r:embed="rId5">
            <a:extLst>
              <a:ext uri="{837473B0-CC2E-450A-ABE3-18F120FF3D39}">
                <a1611:picAttrSrcUrl xmlns:a1611="http://schemas.microsoft.com/office/drawing/2016/11/main" r:id="rId6"/>
              </a:ext>
            </a:extLst>
          </a:blip>
          <a:srcRect r="12362"/>
          <a:stretch>
            <a:fillRect/>
          </a:stretch>
        </p:blipFill>
        <p:spPr>
          <a:xfrm>
            <a:off x="145501" y="1205564"/>
            <a:ext cx="4273950" cy="2743200"/>
          </a:xfrm>
          <a:prstGeom prst="rect">
            <a:avLst/>
          </a:prstGeom>
        </p:spPr>
      </p:pic>
    </p:spTree>
    <p:extLst>
      <p:ext uri="{BB962C8B-B14F-4D97-AF65-F5344CB8AC3E}">
        <p14:creationId xmlns:p14="http://schemas.microsoft.com/office/powerpoint/2010/main" val="33263714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613937-6F88-DD01-FEC3-AB83F50B68A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0E62DD3-197E-57D9-0BAA-9947ED7FBC62}"/>
              </a:ext>
            </a:extLst>
          </p:cNvPr>
          <p:cNvSpPr>
            <a:spLocks noGrp="1"/>
          </p:cNvSpPr>
          <p:nvPr>
            <p:ph type="title"/>
          </p:nvPr>
        </p:nvSpPr>
        <p:spPr/>
        <p:txBody>
          <a:bodyPr>
            <a:normAutofit/>
          </a:bodyPr>
          <a:lstStyle/>
          <a:p>
            <a:r>
              <a:t>Visualizing Range, Quartile Range, and IQR</a:t>
            </a:r>
          </a:p>
        </p:txBody>
      </p:sp>
      <p:sp>
        <p:nvSpPr>
          <p:cNvPr id="4" name="Subtitle 3">
            <a:extLst>
              <a:ext uri="{FF2B5EF4-FFF2-40B4-BE49-F238E27FC236}">
                <a16:creationId xmlns:a16="http://schemas.microsoft.com/office/drawing/2014/main" id="{55F8A22D-B0FE-66C4-4FD1-F3C2015EEC9E}"/>
              </a:ext>
            </a:extLst>
          </p:cNvPr>
          <p:cNvSpPr>
            <a:spLocks noGrp="1"/>
          </p:cNvSpPr>
          <p:nvPr>
            <p:ph type="subTitle" idx="13"/>
          </p:nvPr>
        </p:nvSpPr>
        <p:spPr/>
        <p:txBody>
          <a:bodyPr>
            <a:normAutofit/>
          </a:bodyPr>
          <a:lstStyle/>
          <a:p>
            <a:r>
              <a:rPr lang="en-US" dirty="0"/>
              <a:t>Quartile and Interquartile Range</a:t>
            </a:r>
            <a:endParaRPr dirty="0"/>
          </a:p>
        </p:txBody>
      </p:sp>
      <p:sp>
        <p:nvSpPr>
          <p:cNvPr id="5" name="Rectangle 4">
            <a:extLst>
              <a:ext uri="{FF2B5EF4-FFF2-40B4-BE49-F238E27FC236}">
                <a16:creationId xmlns:a16="http://schemas.microsoft.com/office/drawing/2014/main" id="{5D151628-770B-3C43-7B13-592F4FAF6A6B}"/>
              </a:ext>
            </a:extLst>
          </p:cNvPr>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6" name="Rectangle 5">
            <a:extLst>
              <a:ext uri="{FF2B5EF4-FFF2-40B4-BE49-F238E27FC236}">
                <a16:creationId xmlns:a16="http://schemas.microsoft.com/office/drawing/2014/main" id="{13257EEA-A48D-F6D1-CD93-4E0F2905A7E7}"/>
              </a:ext>
            </a:extLst>
          </p:cNvPr>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sz="1300" b="0" i="0">
                <a:solidFill>
                  <a:srgbClr val="616161"/>
                </a:solidFill>
                <a:latin typeface="Proxima Nova"/>
              </a:defRPr>
            </a:pPr>
            <a:endParaRPr/>
          </a:p>
        </p:txBody>
      </p:sp>
      <p:sp>
        <p:nvSpPr>
          <p:cNvPr id="10" name="Rectangle 9">
            <a:extLst>
              <a:ext uri="{FF2B5EF4-FFF2-40B4-BE49-F238E27FC236}">
                <a16:creationId xmlns:a16="http://schemas.microsoft.com/office/drawing/2014/main" id="{762263A0-9480-210B-F6B6-31B0A705BFEE}"/>
              </a:ext>
            </a:extLst>
          </p:cNvPr>
          <p:cNvSpPr/>
          <p:nvPr/>
        </p:nvSpPr>
        <p:spPr>
          <a:xfrm>
            <a:off x="1422350" y="1508670"/>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1" name="TextBox 10">
            <a:extLst>
              <a:ext uri="{FF2B5EF4-FFF2-40B4-BE49-F238E27FC236}">
                <a16:creationId xmlns:a16="http://schemas.microsoft.com/office/drawing/2014/main" id="{91C46585-A551-6226-1C21-931B6B2868FD}"/>
              </a:ext>
            </a:extLst>
          </p:cNvPr>
          <p:cNvSpPr txBox="1"/>
          <p:nvPr/>
        </p:nvSpPr>
        <p:spPr>
          <a:xfrm>
            <a:off x="1422350" y="1508670"/>
            <a:ext cx="304800" cy="304800"/>
          </a:xfrm>
          <a:prstGeom prst="rect">
            <a:avLst/>
          </a:prstGeom>
          <a:noFill/>
          <a:ln>
            <a:noFill/>
          </a:ln>
        </p:spPr>
        <p:txBody>
          <a:bodyPr wrap="square" lIns="0" tIns="0" rIns="0" bIns="0" anchor="t">
            <a:spAutoFit/>
          </a:bodyPr>
          <a:lstStyle/>
          <a:p>
            <a:pPr algn="ctr"/>
            <a:endParaRPr/>
          </a:p>
        </p:txBody>
      </p:sp>
      <p:sp>
        <p:nvSpPr>
          <p:cNvPr id="15" name="Rectangle 14">
            <a:extLst>
              <a:ext uri="{FF2B5EF4-FFF2-40B4-BE49-F238E27FC236}">
                <a16:creationId xmlns:a16="http://schemas.microsoft.com/office/drawing/2014/main" id="{A94CE3BC-DC8E-5A42-D1B8-CB74B450D2DF}"/>
              </a:ext>
            </a:extLst>
          </p:cNvPr>
          <p:cNvSpPr/>
          <p:nvPr/>
        </p:nvSpPr>
        <p:spPr>
          <a:xfrm>
            <a:off x="4419451" y="1508670"/>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6" name="TextBox 15">
            <a:extLst>
              <a:ext uri="{FF2B5EF4-FFF2-40B4-BE49-F238E27FC236}">
                <a16:creationId xmlns:a16="http://schemas.microsoft.com/office/drawing/2014/main" id="{211141D8-C8D2-E1BF-C579-697B3AEB8C1C}"/>
              </a:ext>
            </a:extLst>
          </p:cNvPr>
          <p:cNvSpPr txBox="1"/>
          <p:nvPr/>
        </p:nvSpPr>
        <p:spPr>
          <a:xfrm>
            <a:off x="4419451" y="1508670"/>
            <a:ext cx="304800" cy="304800"/>
          </a:xfrm>
          <a:prstGeom prst="rect">
            <a:avLst/>
          </a:prstGeom>
          <a:noFill/>
          <a:ln>
            <a:noFill/>
          </a:ln>
        </p:spPr>
        <p:txBody>
          <a:bodyPr wrap="square" lIns="0" tIns="0" rIns="0" bIns="0" anchor="t">
            <a:spAutoFit/>
          </a:bodyPr>
          <a:lstStyle/>
          <a:p>
            <a:pPr algn="ctr"/>
            <a:endParaRPr/>
          </a:p>
        </p:txBody>
      </p:sp>
      <p:sp>
        <p:nvSpPr>
          <p:cNvPr id="20" name="Rectangle 19">
            <a:extLst>
              <a:ext uri="{FF2B5EF4-FFF2-40B4-BE49-F238E27FC236}">
                <a16:creationId xmlns:a16="http://schemas.microsoft.com/office/drawing/2014/main" id="{1FB3B299-6616-03D8-F5D6-43B0E54E9C05}"/>
              </a:ext>
            </a:extLst>
          </p:cNvPr>
          <p:cNvSpPr/>
          <p:nvPr/>
        </p:nvSpPr>
        <p:spPr>
          <a:xfrm>
            <a:off x="7416700" y="1508670"/>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1" name="TextBox 20">
            <a:extLst>
              <a:ext uri="{FF2B5EF4-FFF2-40B4-BE49-F238E27FC236}">
                <a16:creationId xmlns:a16="http://schemas.microsoft.com/office/drawing/2014/main" id="{41AB920F-F903-0EFA-C3F8-CF09AC813ADE}"/>
              </a:ext>
            </a:extLst>
          </p:cNvPr>
          <p:cNvSpPr txBox="1"/>
          <p:nvPr/>
        </p:nvSpPr>
        <p:spPr>
          <a:xfrm>
            <a:off x="7416700" y="1508670"/>
            <a:ext cx="304800" cy="304800"/>
          </a:xfrm>
          <a:prstGeom prst="rect">
            <a:avLst/>
          </a:prstGeom>
          <a:noFill/>
          <a:ln>
            <a:noFill/>
          </a:ln>
        </p:spPr>
        <p:txBody>
          <a:bodyPr wrap="square" lIns="0" tIns="0" rIns="0" bIns="0" anchor="t">
            <a:spAutoFit/>
          </a:bodyPr>
          <a:lstStyle/>
          <a:p>
            <a:pPr algn="ctr"/>
            <a:endParaRPr/>
          </a:p>
        </p:txBody>
      </p:sp>
      <p:pic>
        <p:nvPicPr>
          <p:cNvPr id="7" name="Picture 6" descr="A diagram of a number of numbers&#10;&#10;AI-generated content may be incorrect.">
            <a:extLst>
              <a:ext uri="{FF2B5EF4-FFF2-40B4-BE49-F238E27FC236}">
                <a16:creationId xmlns:a16="http://schemas.microsoft.com/office/drawing/2014/main" id="{5AC44541-F530-A607-B8A8-2EBF1DE3376B}"/>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685651" y="953831"/>
            <a:ext cx="7772400" cy="3886200"/>
          </a:xfrm>
          <a:prstGeom prst="rect">
            <a:avLst/>
          </a:prstGeom>
        </p:spPr>
      </p:pic>
    </p:spTree>
    <p:extLst>
      <p:ext uri="{BB962C8B-B14F-4D97-AF65-F5344CB8AC3E}">
        <p14:creationId xmlns:p14="http://schemas.microsoft.com/office/powerpoint/2010/main" val="21038221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A99C51-7A8C-03A3-3E99-6BB1223B485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FF8F64E-88ED-B65B-4616-07F8EB04C9F7}"/>
              </a:ext>
            </a:extLst>
          </p:cNvPr>
          <p:cNvSpPr>
            <a:spLocks noGrp="1"/>
          </p:cNvSpPr>
          <p:nvPr>
            <p:ph type="title"/>
          </p:nvPr>
        </p:nvSpPr>
        <p:spPr/>
        <p:txBody>
          <a:bodyPr>
            <a:normAutofit/>
          </a:bodyPr>
          <a:lstStyle/>
          <a:p>
            <a:r>
              <a:t>Visualizing Range, Quartile Range, and IQR</a:t>
            </a:r>
          </a:p>
        </p:txBody>
      </p:sp>
      <p:sp>
        <p:nvSpPr>
          <p:cNvPr id="4" name="Subtitle 3">
            <a:extLst>
              <a:ext uri="{FF2B5EF4-FFF2-40B4-BE49-F238E27FC236}">
                <a16:creationId xmlns:a16="http://schemas.microsoft.com/office/drawing/2014/main" id="{5C885DE2-4C45-E6E8-3EA6-C26C140513F9}"/>
              </a:ext>
            </a:extLst>
          </p:cNvPr>
          <p:cNvSpPr>
            <a:spLocks noGrp="1"/>
          </p:cNvSpPr>
          <p:nvPr>
            <p:ph type="subTitle" idx="13"/>
          </p:nvPr>
        </p:nvSpPr>
        <p:spPr/>
        <p:txBody>
          <a:bodyPr>
            <a:normAutofit/>
          </a:bodyPr>
          <a:lstStyle/>
          <a:p>
            <a:r>
              <a:rPr lang="en-US" dirty="0"/>
              <a:t>Quartile and Interquartile Range</a:t>
            </a:r>
            <a:endParaRPr dirty="0"/>
          </a:p>
        </p:txBody>
      </p:sp>
      <p:sp>
        <p:nvSpPr>
          <p:cNvPr id="5" name="Rectangle 4">
            <a:extLst>
              <a:ext uri="{FF2B5EF4-FFF2-40B4-BE49-F238E27FC236}">
                <a16:creationId xmlns:a16="http://schemas.microsoft.com/office/drawing/2014/main" id="{2BCAEF7F-2E49-5355-ADD8-B973C3E728E0}"/>
              </a:ext>
            </a:extLst>
          </p:cNvPr>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6" name="Rectangle 5">
            <a:extLst>
              <a:ext uri="{FF2B5EF4-FFF2-40B4-BE49-F238E27FC236}">
                <a16:creationId xmlns:a16="http://schemas.microsoft.com/office/drawing/2014/main" id="{1C5039B3-675F-9E6D-89AD-BE7B82141CFB}"/>
              </a:ext>
            </a:extLst>
          </p:cNvPr>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sz="1300" b="0" i="0">
                <a:solidFill>
                  <a:srgbClr val="616161"/>
                </a:solidFill>
                <a:latin typeface="Proxima Nova"/>
              </a:defRPr>
            </a:pPr>
            <a:endParaRPr/>
          </a:p>
        </p:txBody>
      </p:sp>
      <p:sp>
        <p:nvSpPr>
          <p:cNvPr id="10" name="Rectangle 9">
            <a:extLst>
              <a:ext uri="{FF2B5EF4-FFF2-40B4-BE49-F238E27FC236}">
                <a16:creationId xmlns:a16="http://schemas.microsoft.com/office/drawing/2014/main" id="{A26E6DE9-D159-DA8D-A803-86379CF78BF8}"/>
              </a:ext>
            </a:extLst>
          </p:cNvPr>
          <p:cNvSpPr/>
          <p:nvPr/>
        </p:nvSpPr>
        <p:spPr>
          <a:xfrm>
            <a:off x="1422350" y="1508670"/>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1" name="TextBox 10">
            <a:extLst>
              <a:ext uri="{FF2B5EF4-FFF2-40B4-BE49-F238E27FC236}">
                <a16:creationId xmlns:a16="http://schemas.microsoft.com/office/drawing/2014/main" id="{187D52D6-35AD-E9FC-7851-BA3884EA7F16}"/>
              </a:ext>
            </a:extLst>
          </p:cNvPr>
          <p:cNvSpPr txBox="1"/>
          <p:nvPr/>
        </p:nvSpPr>
        <p:spPr>
          <a:xfrm>
            <a:off x="1422350" y="1508670"/>
            <a:ext cx="304800" cy="304800"/>
          </a:xfrm>
          <a:prstGeom prst="rect">
            <a:avLst/>
          </a:prstGeom>
          <a:noFill/>
          <a:ln>
            <a:noFill/>
          </a:ln>
        </p:spPr>
        <p:txBody>
          <a:bodyPr wrap="square" lIns="0" tIns="0" rIns="0" bIns="0" anchor="t">
            <a:spAutoFit/>
          </a:bodyPr>
          <a:lstStyle/>
          <a:p>
            <a:pPr algn="ctr"/>
            <a:endParaRPr/>
          </a:p>
        </p:txBody>
      </p:sp>
      <p:sp>
        <p:nvSpPr>
          <p:cNvPr id="15" name="Rectangle 14">
            <a:extLst>
              <a:ext uri="{FF2B5EF4-FFF2-40B4-BE49-F238E27FC236}">
                <a16:creationId xmlns:a16="http://schemas.microsoft.com/office/drawing/2014/main" id="{B3CE0F12-1CD5-E58A-4B4D-E1F4BA968C3F}"/>
              </a:ext>
            </a:extLst>
          </p:cNvPr>
          <p:cNvSpPr/>
          <p:nvPr/>
        </p:nvSpPr>
        <p:spPr>
          <a:xfrm>
            <a:off x="4419451" y="1508670"/>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6" name="TextBox 15">
            <a:extLst>
              <a:ext uri="{FF2B5EF4-FFF2-40B4-BE49-F238E27FC236}">
                <a16:creationId xmlns:a16="http://schemas.microsoft.com/office/drawing/2014/main" id="{2BB27DDE-C39A-F8CC-ABC1-AE7CF166687E}"/>
              </a:ext>
            </a:extLst>
          </p:cNvPr>
          <p:cNvSpPr txBox="1"/>
          <p:nvPr/>
        </p:nvSpPr>
        <p:spPr>
          <a:xfrm>
            <a:off x="4419451" y="1508670"/>
            <a:ext cx="304800" cy="304800"/>
          </a:xfrm>
          <a:prstGeom prst="rect">
            <a:avLst/>
          </a:prstGeom>
          <a:noFill/>
          <a:ln>
            <a:noFill/>
          </a:ln>
        </p:spPr>
        <p:txBody>
          <a:bodyPr wrap="square" lIns="0" tIns="0" rIns="0" bIns="0" anchor="t">
            <a:spAutoFit/>
          </a:bodyPr>
          <a:lstStyle/>
          <a:p>
            <a:pPr algn="ctr"/>
            <a:endParaRPr/>
          </a:p>
        </p:txBody>
      </p:sp>
      <p:sp>
        <p:nvSpPr>
          <p:cNvPr id="20" name="Rectangle 19">
            <a:extLst>
              <a:ext uri="{FF2B5EF4-FFF2-40B4-BE49-F238E27FC236}">
                <a16:creationId xmlns:a16="http://schemas.microsoft.com/office/drawing/2014/main" id="{280D8257-7FB1-28A9-CD6F-F8CD0CE695ED}"/>
              </a:ext>
            </a:extLst>
          </p:cNvPr>
          <p:cNvSpPr/>
          <p:nvPr/>
        </p:nvSpPr>
        <p:spPr>
          <a:xfrm>
            <a:off x="7416700" y="1508670"/>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1" name="TextBox 20">
            <a:extLst>
              <a:ext uri="{FF2B5EF4-FFF2-40B4-BE49-F238E27FC236}">
                <a16:creationId xmlns:a16="http://schemas.microsoft.com/office/drawing/2014/main" id="{6AE7AC35-A7B0-03EF-907D-612F0156D9B0}"/>
              </a:ext>
            </a:extLst>
          </p:cNvPr>
          <p:cNvSpPr txBox="1"/>
          <p:nvPr/>
        </p:nvSpPr>
        <p:spPr>
          <a:xfrm>
            <a:off x="7416700" y="1508670"/>
            <a:ext cx="304800" cy="304800"/>
          </a:xfrm>
          <a:prstGeom prst="rect">
            <a:avLst/>
          </a:prstGeom>
          <a:noFill/>
          <a:ln>
            <a:noFill/>
          </a:ln>
        </p:spPr>
        <p:txBody>
          <a:bodyPr wrap="square" lIns="0" tIns="0" rIns="0" bIns="0" anchor="t">
            <a:spAutoFit/>
          </a:bodyPr>
          <a:lstStyle/>
          <a:p>
            <a:pPr algn="ctr"/>
            <a:endParaRPr/>
          </a:p>
        </p:txBody>
      </p:sp>
      <p:pic>
        <p:nvPicPr>
          <p:cNvPr id="8" name="Picture 7" descr="A diagram of a quiz score&#10;&#10;AI-generated content may be incorrect.">
            <a:extLst>
              <a:ext uri="{FF2B5EF4-FFF2-40B4-BE49-F238E27FC236}">
                <a16:creationId xmlns:a16="http://schemas.microsoft.com/office/drawing/2014/main" id="{D2770029-2B03-EAC5-3883-2524E7AE85EE}"/>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3028950" y="1409700"/>
            <a:ext cx="3086100" cy="2324100"/>
          </a:xfrm>
          <a:prstGeom prst="rect">
            <a:avLst/>
          </a:prstGeom>
        </p:spPr>
      </p:pic>
      <p:pic>
        <p:nvPicPr>
          <p:cNvPr id="14" name="Picture 13" descr="A screenshot of a graph&#10;&#10;AI-generated content may be incorrect.">
            <a:extLst>
              <a:ext uri="{FF2B5EF4-FFF2-40B4-BE49-F238E27FC236}">
                <a16:creationId xmlns:a16="http://schemas.microsoft.com/office/drawing/2014/main" id="{B54DE906-357A-E27F-2018-726A87931715}"/>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1812089" y="953831"/>
            <a:ext cx="7103312" cy="4023360"/>
          </a:xfrm>
          <a:prstGeom prst="rect">
            <a:avLst/>
          </a:prstGeom>
        </p:spPr>
      </p:pic>
    </p:spTree>
    <p:extLst>
      <p:ext uri="{BB962C8B-B14F-4D97-AF65-F5344CB8AC3E}">
        <p14:creationId xmlns:p14="http://schemas.microsoft.com/office/powerpoint/2010/main" val="13484293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06F692-D940-C841-2408-67ECC0D06B5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8D53359-CAAF-F724-7785-2EDADBFDC516}"/>
              </a:ext>
            </a:extLst>
          </p:cNvPr>
          <p:cNvSpPr>
            <a:spLocks noGrp="1"/>
          </p:cNvSpPr>
          <p:nvPr>
            <p:ph type="title"/>
          </p:nvPr>
        </p:nvSpPr>
        <p:spPr/>
        <p:txBody>
          <a:bodyPr>
            <a:normAutofit/>
          </a:bodyPr>
          <a:lstStyle/>
          <a:p>
            <a:r>
              <a:t>Visualizing Range, Quartile Range, and IQR</a:t>
            </a:r>
          </a:p>
        </p:txBody>
      </p:sp>
      <p:sp>
        <p:nvSpPr>
          <p:cNvPr id="4" name="Subtitle 3">
            <a:extLst>
              <a:ext uri="{FF2B5EF4-FFF2-40B4-BE49-F238E27FC236}">
                <a16:creationId xmlns:a16="http://schemas.microsoft.com/office/drawing/2014/main" id="{B6103979-9CC7-9747-B07B-7276F8905CAD}"/>
              </a:ext>
            </a:extLst>
          </p:cNvPr>
          <p:cNvSpPr>
            <a:spLocks noGrp="1"/>
          </p:cNvSpPr>
          <p:nvPr>
            <p:ph type="subTitle" idx="13"/>
          </p:nvPr>
        </p:nvSpPr>
        <p:spPr/>
        <p:txBody>
          <a:bodyPr>
            <a:normAutofit/>
          </a:bodyPr>
          <a:lstStyle/>
          <a:p>
            <a:r>
              <a:rPr lang="en-US" dirty="0"/>
              <a:t>Quartile and Interquartile Range</a:t>
            </a:r>
            <a:endParaRPr dirty="0"/>
          </a:p>
        </p:txBody>
      </p:sp>
      <p:sp>
        <p:nvSpPr>
          <p:cNvPr id="5" name="Rectangle 4">
            <a:extLst>
              <a:ext uri="{FF2B5EF4-FFF2-40B4-BE49-F238E27FC236}">
                <a16:creationId xmlns:a16="http://schemas.microsoft.com/office/drawing/2014/main" id="{043ECFBB-2480-8432-DCAA-4DC508B5A0B5}"/>
              </a:ext>
            </a:extLst>
          </p:cNvPr>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6" name="Rectangle 5">
            <a:extLst>
              <a:ext uri="{FF2B5EF4-FFF2-40B4-BE49-F238E27FC236}">
                <a16:creationId xmlns:a16="http://schemas.microsoft.com/office/drawing/2014/main" id="{A9037967-9555-9257-E50D-45EBB6DA9050}"/>
              </a:ext>
            </a:extLst>
          </p:cNvPr>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sz="1300" b="0" i="0">
                <a:solidFill>
                  <a:srgbClr val="616161"/>
                </a:solidFill>
                <a:latin typeface="Proxima Nova"/>
              </a:defRPr>
            </a:pPr>
            <a:endParaRPr/>
          </a:p>
        </p:txBody>
      </p:sp>
      <p:sp>
        <p:nvSpPr>
          <p:cNvPr id="10" name="Rectangle 9">
            <a:extLst>
              <a:ext uri="{FF2B5EF4-FFF2-40B4-BE49-F238E27FC236}">
                <a16:creationId xmlns:a16="http://schemas.microsoft.com/office/drawing/2014/main" id="{83739F87-A8CB-373D-797A-D3E088FED317}"/>
              </a:ext>
            </a:extLst>
          </p:cNvPr>
          <p:cNvSpPr/>
          <p:nvPr/>
        </p:nvSpPr>
        <p:spPr>
          <a:xfrm>
            <a:off x="1422350" y="1508670"/>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1" name="TextBox 10">
            <a:extLst>
              <a:ext uri="{FF2B5EF4-FFF2-40B4-BE49-F238E27FC236}">
                <a16:creationId xmlns:a16="http://schemas.microsoft.com/office/drawing/2014/main" id="{10BBC90D-6DD1-4C93-B26C-E1C2DFEF1F6B}"/>
              </a:ext>
            </a:extLst>
          </p:cNvPr>
          <p:cNvSpPr txBox="1"/>
          <p:nvPr/>
        </p:nvSpPr>
        <p:spPr>
          <a:xfrm>
            <a:off x="1422350" y="1508670"/>
            <a:ext cx="304800" cy="304800"/>
          </a:xfrm>
          <a:prstGeom prst="rect">
            <a:avLst/>
          </a:prstGeom>
          <a:noFill/>
          <a:ln>
            <a:noFill/>
          </a:ln>
        </p:spPr>
        <p:txBody>
          <a:bodyPr wrap="square" lIns="0" tIns="0" rIns="0" bIns="0" anchor="t">
            <a:spAutoFit/>
          </a:bodyPr>
          <a:lstStyle/>
          <a:p>
            <a:pPr algn="ctr"/>
            <a:endParaRPr/>
          </a:p>
        </p:txBody>
      </p:sp>
      <p:sp>
        <p:nvSpPr>
          <p:cNvPr id="15" name="Rectangle 14">
            <a:extLst>
              <a:ext uri="{FF2B5EF4-FFF2-40B4-BE49-F238E27FC236}">
                <a16:creationId xmlns:a16="http://schemas.microsoft.com/office/drawing/2014/main" id="{B0A2175D-698F-D3EF-6C9A-A6D6D0D822BB}"/>
              </a:ext>
            </a:extLst>
          </p:cNvPr>
          <p:cNvSpPr/>
          <p:nvPr/>
        </p:nvSpPr>
        <p:spPr>
          <a:xfrm>
            <a:off x="4419451" y="1508670"/>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6" name="TextBox 15">
            <a:extLst>
              <a:ext uri="{FF2B5EF4-FFF2-40B4-BE49-F238E27FC236}">
                <a16:creationId xmlns:a16="http://schemas.microsoft.com/office/drawing/2014/main" id="{453BE4F4-2ADA-62D6-2CC0-DC51235ECEF4}"/>
              </a:ext>
            </a:extLst>
          </p:cNvPr>
          <p:cNvSpPr txBox="1"/>
          <p:nvPr/>
        </p:nvSpPr>
        <p:spPr>
          <a:xfrm>
            <a:off x="4419451" y="1508670"/>
            <a:ext cx="304800" cy="304800"/>
          </a:xfrm>
          <a:prstGeom prst="rect">
            <a:avLst/>
          </a:prstGeom>
          <a:noFill/>
          <a:ln>
            <a:noFill/>
          </a:ln>
        </p:spPr>
        <p:txBody>
          <a:bodyPr wrap="square" lIns="0" tIns="0" rIns="0" bIns="0" anchor="t">
            <a:spAutoFit/>
          </a:bodyPr>
          <a:lstStyle/>
          <a:p>
            <a:pPr algn="ctr"/>
            <a:endParaRPr/>
          </a:p>
        </p:txBody>
      </p:sp>
      <p:sp>
        <p:nvSpPr>
          <p:cNvPr id="20" name="Rectangle 19">
            <a:extLst>
              <a:ext uri="{FF2B5EF4-FFF2-40B4-BE49-F238E27FC236}">
                <a16:creationId xmlns:a16="http://schemas.microsoft.com/office/drawing/2014/main" id="{9A1D171D-B3AC-6A30-9B20-5AECE1741561}"/>
              </a:ext>
            </a:extLst>
          </p:cNvPr>
          <p:cNvSpPr/>
          <p:nvPr/>
        </p:nvSpPr>
        <p:spPr>
          <a:xfrm>
            <a:off x="7416700" y="1508670"/>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1" name="TextBox 20">
            <a:extLst>
              <a:ext uri="{FF2B5EF4-FFF2-40B4-BE49-F238E27FC236}">
                <a16:creationId xmlns:a16="http://schemas.microsoft.com/office/drawing/2014/main" id="{612BF6A5-F194-F9BD-ED74-CCB930596646}"/>
              </a:ext>
            </a:extLst>
          </p:cNvPr>
          <p:cNvSpPr txBox="1"/>
          <p:nvPr/>
        </p:nvSpPr>
        <p:spPr>
          <a:xfrm>
            <a:off x="7416700" y="1508670"/>
            <a:ext cx="304800" cy="304800"/>
          </a:xfrm>
          <a:prstGeom prst="rect">
            <a:avLst/>
          </a:prstGeom>
          <a:noFill/>
          <a:ln>
            <a:noFill/>
          </a:ln>
        </p:spPr>
        <p:txBody>
          <a:bodyPr wrap="square" lIns="0" tIns="0" rIns="0" bIns="0" anchor="t">
            <a:spAutoFit/>
          </a:bodyPr>
          <a:lstStyle/>
          <a:p>
            <a:pPr algn="ctr"/>
            <a:endParaRPr/>
          </a:p>
        </p:txBody>
      </p:sp>
      <p:pic>
        <p:nvPicPr>
          <p:cNvPr id="8" name="Picture 7" descr="A diagram of a quiz score&#10;&#10;AI-generated content may be incorrect.">
            <a:extLst>
              <a:ext uri="{FF2B5EF4-FFF2-40B4-BE49-F238E27FC236}">
                <a16:creationId xmlns:a16="http://schemas.microsoft.com/office/drawing/2014/main" id="{A1077B8D-ED7B-DF62-14CE-01D5353C2A40}"/>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3028950" y="1409700"/>
            <a:ext cx="3086100" cy="2324100"/>
          </a:xfrm>
          <a:prstGeom prst="rect">
            <a:avLst/>
          </a:prstGeom>
        </p:spPr>
      </p:pic>
      <p:pic>
        <p:nvPicPr>
          <p:cNvPr id="12" name="Picture 11" descr="A diagram of a graph&#10;&#10;AI-generated content may be incorrect.">
            <a:extLst>
              <a:ext uri="{FF2B5EF4-FFF2-40B4-BE49-F238E27FC236}">
                <a16:creationId xmlns:a16="http://schemas.microsoft.com/office/drawing/2014/main" id="{292E1DCE-9D87-D5F7-5431-97DEF32FC528}"/>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311697" y="599607"/>
            <a:ext cx="7772400" cy="4371975"/>
          </a:xfrm>
          <a:prstGeom prst="rect">
            <a:avLst/>
          </a:prstGeom>
        </p:spPr>
      </p:pic>
    </p:spTree>
    <p:extLst>
      <p:ext uri="{BB962C8B-B14F-4D97-AF65-F5344CB8AC3E}">
        <p14:creationId xmlns:p14="http://schemas.microsoft.com/office/powerpoint/2010/main" val="415853977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0DF53B-EE2C-B252-5A5A-67966AAC0BF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C04B03F-A7F4-A3D9-2FA6-230A7CF9CB44}"/>
              </a:ext>
            </a:extLst>
          </p:cNvPr>
          <p:cNvSpPr>
            <a:spLocks noGrp="1"/>
          </p:cNvSpPr>
          <p:nvPr>
            <p:ph type="title"/>
          </p:nvPr>
        </p:nvSpPr>
        <p:spPr/>
        <p:txBody>
          <a:bodyPr>
            <a:normAutofit/>
          </a:bodyPr>
          <a:lstStyle/>
          <a:p>
            <a:r>
              <a:t>Visualizing Range, Quartile Range, and IQR</a:t>
            </a:r>
          </a:p>
        </p:txBody>
      </p:sp>
      <p:sp>
        <p:nvSpPr>
          <p:cNvPr id="4" name="Subtitle 3">
            <a:extLst>
              <a:ext uri="{FF2B5EF4-FFF2-40B4-BE49-F238E27FC236}">
                <a16:creationId xmlns:a16="http://schemas.microsoft.com/office/drawing/2014/main" id="{A913AD0E-AADC-CD7A-AC93-86E6EAB75342}"/>
              </a:ext>
            </a:extLst>
          </p:cNvPr>
          <p:cNvSpPr>
            <a:spLocks noGrp="1"/>
          </p:cNvSpPr>
          <p:nvPr>
            <p:ph type="subTitle" idx="13"/>
          </p:nvPr>
        </p:nvSpPr>
        <p:spPr/>
        <p:txBody>
          <a:bodyPr>
            <a:normAutofit/>
          </a:bodyPr>
          <a:lstStyle/>
          <a:p>
            <a:r>
              <a:rPr lang="en-US" dirty="0"/>
              <a:t>Quartile and Interquartile Range</a:t>
            </a:r>
            <a:endParaRPr dirty="0"/>
          </a:p>
        </p:txBody>
      </p:sp>
      <p:sp>
        <p:nvSpPr>
          <p:cNvPr id="5" name="Rectangle 4">
            <a:extLst>
              <a:ext uri="{FF2B5EF4-FFF2-40B4-BE49-F238E27FC236}">
                <a16:creationId xmlns:a16="http://schemas.microsoft.com/office/drawing/2014/main" id="{11F29B74-8E9A-C83F-BF44-B3CF4EBE9B38}"/>
              </a:ext>
            </a:extLst>
          </p:cNvPr>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6" name="Rectangle 5">
            <a:extLst>
              <a:ext uri="{FF2B5EF4-FFF2-40B4-BE49-F238E27FC236}">
                <a16:creationId xmlns:a16="http://schemas.microsoft.com/office/drawing/2014/main" id="{E76FB0A8-BA60-DD9A-A089-7D0B225A0AC1}"/>
              </a:ext>
            </a:extLst>
          </p:cNvPr>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sz="1300" b="0" i="0">
                <a:solidFill>
                  <a:srgbClr val="616161"/>
                </a:solidFill>
                <a:latin typeface="Proxima Nova"/>
              </a:defRPr>
            </a:pPr>
            <a:endParaRPr/>
          </a:p>
        </p:txBody>
      </p:sp>
      <p:sp>
        <p:nvSpPr>
          <p:cNvPr id="10" name="Rectangle 9">
            <a:extLst>
              <a:ext uri="{FF2B5EF4-FFF2-40B4-BE49-F238E27FC236}">
                <a16:creationId xmlns:a16="http://schemas.microsoft.com/office/drawing/2014/main" id="{1393F7C1-2B9D-8598-ACDF-EE0B972778A0}"/>
              </a:ext>
            </a:extLst>
          </p:cNvPr>
          <p:cNvSpPr/>
          <p:nvPr/>
        </p:nvSpPr>
        <p:spPr>
          <a:xfrm>
            <a:off x="1422350" y="1508670"/>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1" name="TextBox 10">
            <a:extLst>
              <a:ext uri="{FF2B5EF4-FFF2-40B4-BE49-F238E27FC236}">
                <a16:creationId xmlns:a16="http://schemas.microsoft.com/office/drawing/2014/main" id="{F57854A3-6AEF-20E3-9EDE-3E136C45977F}"/>
              </a:ext>
            </a:extLst>
          </p:cNvPr>
          <p:cNvSpPr txBox="1"/>
          <p:nvPr/>
        </p:nvSpPr>
        <p:spPr>
          <a:xfrm>
            <a:off x="1422350" y="1508670"/>
            <a:ext cx="304800" cy="304800"/>
          </a:xfrm>
          <a:prstGeom prst="rect">
            <a:avLst/>
          </a:prstGeom>
          <a:noFill/>
          <a:ln>
            <a:noFill/>
          </a:ln>
        </p:spPr>
        <p:txBody>
          <a:bodyPr wrap="square" lIns="0" tIns="0" rIns="0" bIns="0" anchor="t">
            <a:spAutoFit/>
          </a:bodyPr>
          <a:lstStyle/>
          <a:p>
            <a:pPr algn="ctr"/>
            <a:endParaRPr/>
          </a:p>
        </p:txBody>
      </p:sp>
      <p:sp>
        <p:nvSpPr>
          <p:cNvPr id="15" name="Rectangle 14">
            <a:extLst>
              <a:ext uri="{FF2B5EF4-FFF2-40B4-BE49-F238E27FC236}">
                <a16:creationId xmlns:a16="http://schemas.microsoft.com/office/drawing/2014/main" id="{C51DAD55-5A58-A08E-22AB-2AA761801974}"/>
              </a:ext>
            </a:extLst>
          </p:cNvPr>
          <p:cNvSpPr/>
          <p:nvPr/>
        </p:nvSpPr>
        <p:spPr>
          <a:xfrm>
            <a:off x="4419451" y="1508670"/>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6" name="TextBox 15">
            <a:extLst>
              <a:ext uri="{FF2B5EF4-FFF2-40B4-BE49-F238E27FC236}">
                <a16:creationId xmlns:a16="http://schemas.microsoft.com/office/drawing/2014/main" id="{DDED404F-DC6A-01D3-5261-65EBFACBDE11}"/>
              </a:ext>
            </a:extLst>
          </p:cNvPr>
          <p:cNvSpPr txBox="1"/>
          <p:nvPr/>
        </p:nvSpPr>
        <p:spPr>
          <a:xfrm>
            <a:off x="4419451" y="1508670"/>
            <a:ext cx="304800" cy="304800"/>
          </a:xfrm>
          <a:prstGeom prst="rect">
            <a:avLst/>
          </a:prstGeom>
          <a:noFill/>
          <a:ln>
            <a:noFill/>
          </a:ln>
        </p:spPr>
        <p:txBody>
          <a:bodyPr wrap="square" lIns="0" tIns="0" rIns="0" bIns="0" anchor="t">
            <a:spAutoFit/>
          </a:bodyPr>
          <a:lstStyle/>
          <a:p>
            <a:pPr algn="ctr"/>
            <a:endParaRPr/>
          </a:p>
        </p:txBody>
      </p:sp>
      <p:sp>
        <p:nvSpPr>
          <p:cNvPr id="20" name="Rectangle 19">
            <a:extLst>
              <a:ext uri="{FF2B5EF4-FFF2-40B4-BE49-F238E27FC236}">
                <a16:creationId xmlns:a16="http://schemas.microsoft.com/office/drawing/2014/main" id="{4CD8502E-1B73-6E63-F78D-98A4CF07D2EC}"/>
              </a:ext>
            </a:extLst>
          </p:cNvPr>
          <p:cNvSpPr/>
          <p:nvPr/>
        </p:nvSpPr>
        <p:spPr>
          <a:xfrm>
            <a:off x="7416700" y="1508670"/>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1" name="TextBox 20">
            <a:extLst>
              <a:ext uri="{FF2B5EF4-FFF2-40B4-BE49-F238E27FC236}">
                <a16:creationId xmlns:a16="http://schemas.microsoft.com/office/drawing/2014/main" id="{BD9BDA59-D71B-D8CA-C8BF-A727AFE6ABC3}"/>
              </a:ext>
            </a:extLst>
          </p:cNvPr>
          <p:cNvSpPr txBox="1"/>
          <p:nvPr/>
        </p:nvSpPr>
        <p:spPr>
          <a:xfrm>
            <a:off x="7416700" y="1508670"/>
            <a:ext cx="304800" cy="304800"/>
          </a:xfrm>
          <a:prstGeom prst="rect">
            <a:avLst/>
          </a:prstGeom>
          <a:noFill/>
          <a:ln>
            <a:noFill/>
          </a:ln>
        </p:spPr>
        <p:txBody>
          <a:bodyPr wrap="square" lIns="0" tIns="0" rIns="0" bIns="0" anchor="t">
            <a:spAutoFit/>
          </a:bodyPr>
          <a:lstStyle/>
          <a:p>
            <a:pPr algn="ctr"/>
            <a:endParaRPr/>
          </a:p>
        </p:txBody>
      </p:sp>
      <p:pic>
        <p:nvPicPr>
          <p:cNvPr id="18" name="Picture 17" descr="A white board with numbers and lines&#10;&#10;AI-generated content may be incorrect.">
            <a:extLst>
              <a:ext uri="{FF2B5EF4-FFF2-40B4-BE49-F238E27FC236}">
                <a16:creationId xmlns:a16="http://schemas.microsoft.com/office/drawing/2014/main" id="{FA540489-A56A-3AAB-411A-0F2DF446004A}"/>
              </a:ext>
            </a:extLst>
          </p:cNvPr>
          <p:cNvPicPr>
            <a:picLocks noChangeAspect="1"/>
          </p:cNvPicPr>
          <p:nvPr/>
        </p:nvPicPr>
        <p:blipFill>
          <a:blip r:embed="rId3">
            <a:extLst>
              <a:ext uri="{837473B0-CC2E-450A-ABE3-18F120FF3D39}">
                <a1611:picAttrSrcUrl xmlns:a1611="http://schemas.microsoft.com/office/drawing/2016/11/main" r:id="rId4"/>
              </a:ext>
            </a:extLst>
          </a:blip>
          <a:srcRect t="14584"/>
          <a:stretch>
            <a:fillRect/>
          </a:stretch>
        </p:blipFill>
        <p:spPr>
          <a:xfrm>
            <a:off x="135194" y="1813470"/>
            <a:ext cx="6496330" cy="3124200"/>
          </a:xfrm>
          <a:prstGeom prst="rect">
            <a:avLst/>
          </a:prstGeom>
        </p:spPr>
      </p:pic>
      <p:pic>
        <p:nvPicPr>
          <p:cNvPr id="7" name="Picture 6" descr="A graph on a screen&#10;&#10;AI-generated content may be incorrect.">
            <a:extLst>
              <a:ext uri="{FF2B5EF4-FFF2-40B4-BE49-F238E27FC236}">
                <a16:creationId xmlns:a16="http://schemas.microsoft.com/office/drawing/2014/main" id="{EB985E0D-966E-73E7-02D3-DFC622DEFAA0}"/>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5800300" y="285750"/>
            <a:ext cx="3232504" cy="4572000"/>
          </a:xfrm>
          <a:prstGeom prst="rect">
            <a:avLst/>
          </a:prstGeom>
        </p:spPr>
      </p:pic>
    </p:spTree>
    <p:extLst>
      <p:ext uri="{BB962C8B-B14F-4D97-AF65-F5344CB8AC3E}">
        <p14:creationId xmlns:p14="http://schemas.microsoft.com/office/powerpoint/2010/main" val="34961001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t>Introduction to Measures of Central Tendency</a:t>
            </a:r>
          </a:p>
        </p:txBody>
      </p:sp>
      <p:sp>
        <p:nvSpPr>
          <p:cNvPr id="4" name="Subtitle 3"/>
          <p:cNvSpPr>
            <a:spLocks noGrp="1"/>
          </p:cNvSpPr>
          <p:nvPr>
            <p:ph type="subTitle" idx="13"/>
          </p:nvPr>
        </p:nvSpPr>
        <p:spPr/>
        <p:txBody>
          <a:bodyPr>
            <a:normAutofit/>
          </a:bodyPr>
          <a:lstStyle/>
          <a:p>
            <a:r>
              <a:t>Finding the Center of Data</a:t>
            </a:r>
          </a:p>
        </p:txBody>
      </p:sp>
      <p:sp>
        <p:nvSpPr>
          <p:cNvPr id="5" name="Rectangle 4"/>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6" name="Rectangle 5"/>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sz="1300" b="0" i="0">
                <a:solidFill>
                  <a:srgbClr val="616161"/>
                </a:solidFill>
                <a:latin typeface="Proxima Nova"/>
              </a:defRPr>
            </a:pPr>
            <a:endParaRPr/>
          </a:p>
        </p:txBody>
      </p:sp>
      <p:sp>
        <p:nvSpPr>
          <p:cNvPr id="7" name="Rectangle 6"/>
          <p:cNvSpPr/>
          <p:nvPr/>
        </p:nvSpPr>
        <p:spPr>
          <a:xfrm>
            <a:off x="228600" y="1508670"/>
            <a:ext cx="8686800"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8" name="Rectangle 7"/>
          <p:cNvSpPr/>
          <p:nvPr/>
        </p:nvSpPr>
        <p:spPr>
          <a:xfrm>
            <a:off x="228600" y="1508670"/>
            <a:ext cx="4190999"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9" name="TextBox 8"/>
          <p:cNvSpPr txBox="1"/>
          <p:nvPr/>
        </p:nvSpPr>
        <p:spPr>
          <a:xfrm>
            <a:off x="228600" y="1508670"/>
            <a:ext cx="4190999" cy="1729382"/>
          </a:xfrm>
          <a:prstGeom prst="rect">
            <a:avLst/>
          </a:prstGeom>
          <a:noFill/>
          <a:ln>
            <a:noFill/>
          </a:ln>
        </p:spPr>
        <p:txBody>
          <a:bodyPr wrap="square" lIns="190500" tIns="0" rIns="0" bIns="190500" anchor="t">
            <a:spAutoFit/>
          </a:bodyPr>
          <a:lstStyle/>
          <a:p>
            <a:pPr marL="228600" indent="-91440" algn="l">
              <a:spcBef>
                <a:spcPts val="0"/>
              </a:spcBef>
              <a:spcAft>
                <a:spcPts val="800"/>
              </a:spcAft>
              <a:buSzPct val="100000"/>
              <a:buFont typeface="Arial"/>
              <a:buChar char="•"/>
            </a:pPr>
            <a:r>
              <a:rPr sz="1300" b="1" i="0">
                <a:solidFill>
                  <a:srgbClr val="616161"/>
                </a:solidFill>
                <a:latin typeface="Proxima Nova"/>
              </a:rPr>
              <a:t>Shows the Center of Data:</a:t>
            </a:r>
            <a:r>
              <a:rPr sz="1300" b="0" i="0">
                <a:solidFill>
                  <a:srgbClr val="616161"/>
                </a:solidFill>
                <a:latin typeface="Proxima Nova"/>
              </a:rPr>
              <a:t> Central tendency summarizes the middle point of a dataset.</a:t>
            </a:r>
          </a:p>
          <a:p>
            <a:pPr marL="228600" lvl="1" indent="-91440" algn="l">
              <a:spcBef>
                <a:spcPts val="1200"/>
              </a:spcBef>
              <a:spcAft>
                <a:spcPts val="0"/>
              </a:spcAft>
              <a:buSzPct val="100000"/>
              <a:buFont typeface="Arial"/>
              <a:buChar char="•"/>
            </a:pPr>
            <a:r>
              <a:rPr sz="1300" b="1" i="0">
                <a:solidFill>
                  <a:srgbClr val="616161"/>
                </a:solidFill>
                <a:latin typeface="Proxima Nova"/>
              </a:rPr>
              <a:t>Common Measures:</a:t>
            </a:r>
            <a:r>
              <a:rPr sz="1300" b="0" i="0">
                <a:solidFill>
                  <a:srgbClr val="616161"/>
                </a:solidFill>
                <a:latin typeface="Proxima Nova"/>
              </a:rPr>
              <a:t> Mean, median, and mode are the primary statistics used.</a:t>
            </a:r>
          </a:p>
          <a:p>
            <a:pPr marL="228600" lvl="1" indent="-91440" algn="l">
              <a:spcBef>
                <a:spcPts val="1200"/>
              </a:spcBef>
              <a:spcAft>
                <a:spcPts val="0"/>
              </a:spcAft>
              <a:buSzPct val="100000"/>
              <a:buFont typeface="Arial"/>
              <a:buChar char="•"/>
            </a:pPr>
            <a:r>
              <a:rPr sz="1300" b="1" i="0">
                <a:solidFill>
                  <a:srgbClr val="616161"/>
                </a:solidFill>
                <a:latin typeface="Proxima Nova"/>
              </a:rPr>
              <a:t>Purpose:</a:t>
            </a:r>
            <a:r>
              <a:rPr sz="1300" b="0" i="0">
                <a:solidFill>
                  <a:srgbClr val="616161"/>
                </a:solidFill>
                <a:latin typeface="Proxima Nova"/>
              </a:rPr>
              <a:t> Identifies a representative value to simplify large datasets.</a:t>
            </a:r>
          </a:p>
        </p:txBody>
      </p:sp>
      <p:sp>
        <p:nvSpPr>
          <p:cNvPr id="10" name="Rectangle 9"/>
          <p:cNvSpPr/>
          <p:nvPr/>
        </p:nvSpPr>
        <p:spPr>
          <a:xfrm>
            <a:off x="4724400" y="1508670"/>
            <a:ext cx="4190999"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1" name="TextBox 10"/>
          <p:cNvSpPr txBox="1"/>
          <p:nvPr/>
        </p:nvSpPr>
        <p:spPr>
          <a:xfrm>
            <a:off x="4724400" y="1508670"/>
            <a:ext cx="4190999" cy="2362200"/>
          </a:xfrm>
          <a:prstGeom prst="rect">
            <a:avLst/>
          </a:prstGeom>
          <a:noFill/>
          <a:ln>
            <a:noFill/>
          </a:ln>
        </p:spPr>
        <p:txBody>
          <a:bodyPr wrap="square" lIns="0" tIns="0" rIns="0" bIns="0" anchor="t">
            <a:spAutoFit/>
          </a:bodyPr>
          <a:lstStyle/>
          <a:p>
            <a:pPr algn="l"/>
            <a:endParaRPr/>
          </a:p>
        </p:txBody>
      </p:sp>
      <p:sp>
        <p:nvSpPr>
          <p:cNvPr id="13" name="Rectangle 12"/>
          <p:cNvSpPr/>
          <p:nvPr/>
        </p:nvSpPr>
        <p:spPr>
          <a:xfrm>
            <a:off x="4724400" y="3947070"/>
            <a:ext cx="4190999" cy="152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pic>
        <p:nvPicPr>
          <p:cNvPr id="15" name="Picture 14" descr="A diagram of a function&#10;&#10;AI-generated content may be incorrect.">
            <a:extLst>
              <a:ext uri="{FF2B5EF4-FFF2-40B4-BE49-F238E27FC236}">
                <a16:creationId xmlns:a16="http://schemas.microsoft.com/office/drawing/2014/main" id="{0048C279-C13A-63A7-C4C1-7D431488EE92}"/>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5960215" y="434430"/>
            <a:ext cx="2651345" cy="4572000"/>
          </a:xfrm>
          <a:prstGeom prst="rect">
            <a:avLst/>
          </a:prstGeom>
        </p:spPr>
      </p:pic>
      <p:pic>
        <p:nvPicPr>
          <p:cNvPr id="17" name="Picture 16" descr="A diagram of normal distribution&#10;&#10;AI-generated content may be incorrect.">
            <a:extLst>
              <a:ext uri="{FF2B5EF4-FFF2-40B4-BE49-F238E27FC236}">
                <a16:creationId xmlns:a16="http://schemas.microsoft.com/office/drawing/2014/main" id="{10CB097E-03A8-9934-11B1-CB7D0072CF9C}"/>
              </a:ext>
            </a:extLst>
          </p:cNvPr>
          <p:cNvPicPr>
            <a:picLocks noChangeAspect="1"/>
          </p:cNvPicPr>
          <p:nvPr/>
        </p:nvPicPr>
        <p:blipFill>
          <a:blip r:embed="rId5">
            <a:extLst>
              <a:ext uri="{837473B0-CC2E-450A-ABE3-18F120FF3D39}">
                <a1611:picAttrSrcUrl xmlns:a1611="http://schemas.microsoft.com/office/drawing/2016/11/main" r:id="rId6"/>
              </a:ext>
            </a:extLst>
          </a:blip>
          <a:srcRect b="23184"/>
          <a:stretch>
            <a:fillRect/>
          </a:stretch>
        </p:blipFill>
        <p:spPr>
          <a:xfrm>
            <a:off x="457199" y="3160672"/>
            <a:ext cx="3962400" cy="1746250"/>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9A3082-1CAD-5AD6-6929-3C0848B1E58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35169BF-2A46-32BA-9FD2-2450F24A51C9}"/>
              </a:ext>
            </a:extLst>
          </p:cNvPr>
          <p:cNvSpPr>
            <a:spLocks noGrp="1"/>
          </p:cNvSpPr>
          <p:nvPr>
            <p:ph type="title"/>
          </p:nvPr>
        </p:nvSpPr>
        <p:spPr/>
        <p:txBody>
          <a:bodyPr>
            <a:normAutofit/>
          </a:bodyPr>
          <a:lstStyle/>
          <a:p>
            <a:r>
              <a:t>Visualizing Range, Quartile Range, and IQR</a:t>
            </a:r>
          </a:p>
        </p:txBody>
      </p:sp>
      <p:sp>
        <p:nvSpPr>
          <p:cNvPr id="4" name="Subtitle 3">
            <a:extLst>
              <a:ext uri="{FF2B5EF4-FFF2-40B4-BE49-F238E27FC236}">
                <a16:creationId xmlns:a16="http://schemas.microsoft.com/office/drawing/2014/main" id="{F10E3BC0-E44F-5728-0283-09C3A30F847B}"/>
              </a:ext>
            </a:extLst>
          </p:cNvPr>
          <p:cNvSpPr>
            <a:spLocks noGrp="1"/>
          </p:cNvSpPr>
          <p:nvPr>
            <p:ph type="subTitle" idx="13"/>
          </p:nvPr>
        </p:nvSpPr>
        <p:spPr/>
        <p:txBody>
          <a:bodyPr>
            <a:normAutofit/>
          </a:bodyPr>
          <a:lstStyle/>
          <a:p>
            <a:r>
              <a:rPr lang="en-US" dirty="0"/>
              <a:t>Quartile and Interquartile Range</a:t>
            </a:r>
            <a:endParaRPr dirty="0"/>
          </a:p>
        </p:txBody>
      </p:sp>
      <p:sp>
        <p:nvSpPr>
          <p:cNvPr id="5" name="Rectangle 4">
            <a:extLst>
              <a:ext uri="{FF2B5EF4-FFF2-40B4-BE49-F238E27FC236}">
                <a16:creationId xmlns:a16="http://schemas.microsoft.com/office/drawing/2014/main" id="{7E1A5319-48EC-B7A1-F3EF-14154421532B}"/>
              </a:ext>
            </a:extLst>
          </p:cNvPr>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6" name="Rectangle 5">
            <a:extLst>
              <a:ext uri="{FF2B5EF4-FFF2-40B4-BE49-F238E27FC236}">
                <a16:creationId xmlns:a16="http://schemas.microsoft.com/office/drawing/2014/main" id="{BF0B9710-F0E9-48B5-BD50-0792C37FCB73}"/>
              </a:ext>
            </a:extLst>
          </p:cNvPr>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sz="1300" b="0" i="0">
                <a:solidFill>
                  <a:srgbClr val="616161"/>
                </a:solidFill>
                <a:latin typeface="Proxima Nova"/>
              </a:defRPr>
            </a:pPr>
            <a:endParaRPr/>
          </a:p>
        </p:txBody>
      </p:sp>
      <p:sp>
        <p:nvSpPr>
          <p:cNvPr id="10" name="Rectangle 9">
            <a:extLst>
              <a:ext uri="{FF2B5EF4-FFF2-40B4-BE49-F238E27FC236}">
                <a16:creationId xmlns:a16="http://schemas.microsoft.com/office/drawing/2014/main" id="{1FD88828-CBAE-8947-E125-314331D22EA1}"/>
              </a:ext>
            </a:extLst>
          </p:cNvPr>
          <p:cNvSpPr/>
          <p:nvPr/>
        </p:nvSpPr>
        <p:spPr>
          <a:xfrm>
            <a:off x="1422350" y="1508670"/>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1" name="TextBox 10">
            <a:extLst>
              <a:ext uri="{FF2B5EF4-FFF2-40B4-BE49-F238E27FC236}">
                <a16:creationId xmlns:a16="http://schemas.microsoft.com/office/drawing/2014/main" id="{A4505A20-5E14-D2FF-EA00-BAE68C442C48}"/>
              </a:ext>
            </a:extLst>
          </p:cNvPr>
          <p:cNvSpPr txBox="1"/>
          <p:nvPr/>
        </p:nvSpPr>
        <p:spPr>
          <a:xfrm>
            <a:off x="1422350" y="1508670"/>
            <a:ext cx="304800" cy="304800"/>
          </a:xfrm>
          <a:prstGeom prst="rect">
            <a:avLst/>
          </a:prstGeom>
          <a:noFill/>
          <a:ln>
            <a:noFill/>
          </a:ln>
        </p:spPr>
        <p:txBody>
          <a:bodyPr wrap="square" lIns="0" tIns="0" rIns="0" bIns="0" anchor="t">
            <a:spAutoFit/>
          </a:bodyPr>
          <a:lstStyle/>
          <a:p>
            <a:pPr algn="ctr"/>
            <a:endParaRPr/>
          </a:p>
        </p:txBody>
      </p:sp>
      <p:sp>
        <p:nvSpPr>
          <p:cNvPr id="15" name="Rectangle 14">
            <a:extLst>
              <a:ext uri="{FF2B5EF4-FFF2-40B4-BE49-F238E27FC236}">
                <a16:creationId xmlns:a16="http://schemas.microsoft.com/office/drawing/2014/main" id="{6F7FAE97-56B3-9354-254D-7E45F2B96E6E}"/>
              </a:ext>
            </a:extLst>
          </p:cNvPr>
          <p:cNvSpPr/>
          <p:nvPr/>
        </p:nvSpPr>
        <p:spPr>
          <a:xfrm>
            <a:off x="4419451" y="1508670"/>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6" name="TextBox 15">
            <a:extLst>
              <a:ext uri="{FF2B5EF4-FFF2-40B4-BE49-F238E27FC236}">
                <a16:creationId xmlns:a16="http://schemas.microsoft.com/office/drawing/2014/main" id="{4C1188B7-A586-7F79-F6AE-7FD101DCF6DB}"/>
              </a:ext>
            </a:extLst>
          </p:cNvPr>
          <p:cNvSpPr txBox="1"/>
          <p:nvPr/>
        </p:nvSpPr>
        <p:spPr>
          <a:xfrm>
            <a:off x="4419451" y="1508670"/>
            <a:ext cx="304800" cy="304800"/>
          </a:xfrm>
          <a:prstGeom prst="rect">
            <a:avLst/>
          </a:prstGeom>
          <a:noFill/>
          <a:ln>
            <a:noFill/>
          </a:ln>
        </p:spPr>
        <p:txBody>
          <a:bodyPr wrap="square" lIns="0" tIns="0" rIns="0" bIns="0" anchor="t">
            <a:spAutoFit/>
          </a:bodyPr>
          <a:lstStyle/>
          <a:p>
            <a:pPr algn="ctr"/>
            <a:endParaRPr/>
          </a:p>
        </p:txBody>
      </p:sp>
      <p:sp>
        <p:nvSpPr>
          <p:cNvPr id="20" name="Rectangle 19">
            <a:extLst>
              <a:ext uri="{FF2B5EF4-FFF2-40B4-BE49-F238E27FC236}">
                <a16:creationId xmlns:a16="http://schemas.microsoft.com/office/drawing/2014/main" id="{32A09F45-3DC6-3F5B-35F6-CAC49BBDB844}"/>
              </a:ext>
            </a:extLst>
          </p:cNvPr>
          <p:cNvSpPr/>
          <p:nvPr/>
        </p:nvSpPr>
        <p:spPr>
          <a:xfrm>
            <a:off x="7416700" y="1508670"/>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1" name="TextBox 20">
            <a:extLst>
              <a:ext uri="{FF2B5EF4-FFF2-40B4-BE49-F238E27FC236}">
                <a16:creationId xmlns:a16="http://schemas.microsoft.com/office/drawing/2014/main" id="{482A9A4E-5863-0582-1388-E56AF1C130E8}"/>
              </a:ext>
            </a:extLst>
          </p:cNvPr>
          <p:cNvSpPr txBox="1"/>
          <p:nvPr/>
        </p:nvSpPr>
        <p:spPr>
          <a:xfrm>
            <a:off x="7416700" y="1508670"/>
            <a:ext cx="304800" cy="304800"/>
          </a:xfrm>
          <a:prstGeom prst="rect">
            <a:avLst/>
          </a:prstGeom>
          <a:noFill/>
          <a:ln>
            <a:noFill/>
          </a:ln>
        </p:spPr>
        <p:txBody>
          <a:bodyPr wrap="square" lIns="0" tIns="0" rIns="0" bIns="0" anchor="t">
            <a:spAutoFit/>
          </a:bodyPr>
          <a:lstStyle/>
          <a:p>
            <a:pPr algn="ctr"/>
            <a:endParaRPr/>
          </a:p>
        </p:txBody>
      </p:sp>
      <p:pic>
        <p:nvPicPr>
          <p:cNvPr id="12" name="Picture 11" descr="A diagram of a normal distribution&#10;&#10;AI-generated content may be incorrect.">
            <a:extLst>
              <a:ext uri="{FF2B5EF4-FFF2-40B4-BE49-F238E27FC236}">
                <a16:creationId xmlns:a16="http://schemas.microsoft.com/office/drawing/2014/main" id="{71A64FA1-D92C-1D65-6028-7BAB0E7D9479}"/>
              </a:ext>
            </a:extLst>
          </p:cNvPr>
          <p:cNvPicPr>
            <a:picLocks noChangeAspect="1"/>
          </p:cNvPicPr>
          <p:nvPr/>
        </p:nvPicPr>
        <p:blipFill>
          <a:blip r:embed="rId3">
            <a:extLst>
              <a:ext uri="{837473B0-CC2E-450A-ABE3-18F120FF3D39}">
                <a1611:picAttrSrcUrl xmlns:a1611="http://schemas.microsoft.com/office/drawing/2016/11/main" r:id="rId4"/>
              </a:ext>
            </a:extLst>
          </a:blip>
          <a:srcRect t="2642" b="5276"/>
          <a:stretch>
            <a:fillRect/>
          </a:stretch>
        </p:blipFill>
        <p:spPr>
          <a:xfrm>
            <a:off x="1155598" y="953831"/>
            <a:ext cx="6832506" cy="3957404"/>
          </a:xfrm>
          <a:prstGeom prst="rect">
            <a:avLst/>
          </a:prstGeom>
        </p:spPr>
      </p:pic>
    </p:spTree>
    <p:extLst>
      <p:ext uri="{BB962C8B-B14F-4D97-AF65-F5344CB8AC3E}">
        <p14:creationId xmlns:p14="http://schemas.microsoft.com/office/powerpoint/2010/main" val="12560498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t>Variance</a:t>
            </a:r>
          </a:p>
        </p:txBody>
      </p:sp>
      <p:sp>
        <p:nvSpPr>
          <p:cNvPr id="4" name="Subtitle 3"/>
          <p:cNvSpPr>
            <a:spLocks noGrp="1"/>
          </p:cNvSpPr>
          <p:nvPr>
            <p:ph type="subTitle" idx="13"/>
          </p:nvPr>
        </p:nvSpPr>
        <p:spPr/>
        <p:txBody>
          <a:bodyPr>
            <a:normAutofit/>
          </a:bodyPr>
          <a:lstStyle/>
          <a:p>
            <a:r>
              <a:t>Average Squared Deviation</a:t>
            </a:r>
          </a:p>
        </p:txBody>
      </p:sp>
      <p:sp>
        <p:nvSpPr>
          <p:cNvPr id="5" name="Rectangle 4"/>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6" name="Rectangle 5"/>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sz="1300" b="0" i="0">
                <a:solidFill>
                  <a:srgbClr val="616161"/>
                </a:solidFill>
                <a:latin typeface="Proxima Nova"/>
              </a:defRPr>
            </a:pPr>
            <a:endParaRPr/>
          </a:p>
        </p:txBody>
      </p:sp>
      <p:sp>
        <p:nvSpPr>
          <p:cNvPr id="7" name="Rectangle 6"/>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8" name="Rectangle 7"/>
          <p:cNvSpPr/>
          <p:nvPr/>
        </p:nvSpPr>
        <p:spPr>
          <a:xfrm>
            <a:off x="228600" y="1508670"/>
            <a:ext cx="8686800" cy="107424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9" name="Rectangle 8"/>
          <p:cNvSpPr/>
          <p:nvPr/>
        </p:nvSpPr>
        <p:spPr>
          <a:xfrm>
            <a:off x="228600" y="1508670"/>
            <a:ext cx="2692300" cy="107424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0" name="Rectangle 9"/>
          <p:cNvSpPr/>
          <p:nvPr/>
        </p:nvSpPr>
        <p:spPr>
          <a:xfrm>
            <a:off x="1422350" y="1508670"/>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1" name="TextBox 10"/>
          <p:cNvSpPr txBox="1"/>
          <p:nvPr/>
        </p:nvSpPr>
        <p:spPr>
          <a:xfrm>
            <a:off x="1422350" y="1508670"/>
            <a:ext cx="304800" cy="304800"/>
          </a:xfrm>
          <a:prstGeom prst="rect">
            <a:avLst/>
          </a:prstGeom>
          <a:noFill/>
          <a:ln>
            <a:noFill/>
          </a:ln>
        </p:spPr>
        <p:txBody>
          <a:bodyPr wrap="square" lIns="0" tIns="0" rIns="0" bIns="0" anchor="t">
            <a:spAutoFit/>
          </a:bodyPr>
          <a:lstStyle/>
          <a:p>
            <a:pPr algn="ctr"/>
            <a:endParaRPr/>
          </a:p>
        </p:txBody>
      </p:sp>
      <p:pic>
        <p:nvPicPr>
          <p:cNvPr id="12" name="Picture 11" descr="tmp19bcosmz.png"/>
          <p:cNvPicPr>
            <a:picLocks noChangeAspect="1"/>
          </p:cNvPicPr>
          <p:nvPr/>
        </p:nvPicPr>
        <p:blipFill>
          <a:blip r:embed="rId3"/>
          <a:stretch>
            <a:fillRect/>
          </a:stretch>
        </p:blipFill>
        <p:spPr>
          <a:xfrm>
            <a:off x="1422350" y="1508670"/>
            <a:ext cx="304800" cy="304800"/>
          </a:xfrm>
          <a:prstGeom prst="rect">
            <a:avLst/>
          </a:prstGeom>
        </p:spPr>
      </p:pic>
      <p:sp>
        <p:nvSpPr>
          <p:cNvPr id="13" name="TextBox 12"/>
          <p:cNvSpPr txBox="1"/>
          <p:nvPr/>
        </p:nvSpPr>
        <p:spPr>
          <a:xfrm>
            <a:off x="228600" y="1965870"/>
            <a:ext cx="2692300" cy="205680"/>
          </a:xfrm>
          <a:prstGeom prst="rect">
            <a:avLst/>
          </a:prstGeom>
          <a:noFill/>
          <a:ln>
            <a:noFill/>
          </a:ln>
        </p:spPr>
        <p:txBody>
          <a:bodyPr wrap="square" lIns="0" tIns="0" rIns="0" bIns="0" anchor="t">
            <a:spAutoFit/>
          </a:bodyPr>
          <a:lstStyle/>
          <a:p>
            <a:pPr algn="ctr"/>
            <a:r>
              <a:rPr sz="1300" b="1" i="0">
                <a:solidFill>
                  <a:srgbClr val="616161"/>
                </a:solidFill>
                <a:latin typeface="Proxima Nova"/>
              </a:rPr>
              <a:t>Definition</a:t>
            </a:r>
          </a:p>
          <a:p>
            <a:pPr algn="ctr">
              <a:spcAft>
                <a:spcPts val="1200"/>
              </a:spcAft>
            </a:pPr>
            <a:r>
              <a:rPr sz="1300" b="0" i="0">
                <a:solidFill>
                  <a:srgbClr val="616161"/>
                </a:solidFill>
                <a:latin typeface="Proxima Nova"/>
              </a:rPr>
              <a:t>Variance is the mean of squared differences from the mean.</a:t>
            </a:r>
          </a:p>
        </p:txBody>
      </p:sp>
      <p:sp>
        <p:nvSpPr>
          <p:cNvPr id="14" name="Rectangle 13"/>
          <p:cNvSpPr/>
          <p:nvPr/>
        </p:nvSpPr>
        <p:spPr>
          <a:xfrm>
            <a:off x="3225700" y="1508670"/>
            <a:ext cx="2692449" cy="107424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5" name="Rectangle 14"/>
          <p:cNvSpPr/>
          <p:nvPr/>
        </p:nvSpPr>
        <p:spPr>
          <a:xfrm>
            <a:off x="4419451" y="1508670"/>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6" name="TextBox 15"/>
          <p:cNvSpPr txBox="1"/>
          <p:nvPr/>
        </p:nvSpPr>
        <p:spPr>
          <a:xfrm>
            <a:off x="4419451" y="1508670"/>
            <a:ext cx="304800" cy="304800"/>
          </a:xfrm>
          <a:prstGeom prst="rect">
            <a:avLst/>
          </a:prstGeom>
          <a:noFill/>
          <a:ln>
            <a:noFill/>
          </a:ln>
        </p:spPr>
        <p:txBody>
          <a:bodyPr wrap="square" lIns="0" tIns="0" rIns="0" bIns="0" anchor="t">
            <a:spAutoFit/>
          </a:bodyPr>
          <a:lstStyle/>
          <a:p>
            <a:pPr algn="ctr"/>
            <a:endParaRPr/>
          </a:p>
        </p:txBody>
      </p:sp>
      <p:pic>
        <p:nvPicPr>
          <p:cNvPr id="17" name="Picture 16" descr="tmpclgnnbdz.png"/>
          <p:cNvPicPr>
            <a:picLocks noChangeAspect="1"/>
          </p:cNvPicPr>
          <p:nvPr/>
        </p:nvPicPr>
        <p:blipFill>
          <a:blip r:embed="rId4"/>
          <a:stretch>
            <a:fillRect/>
          </a:stretch>
        </p:blipFill>
        <p:spPr>
          <a:xfrm>
            <a:off x="4419451" y="1508670"/>
            <a:ext cx="304800" cy="304800"/>
          </a:xfrm>
          <a:prstGeom prst="rect">
            <a:avLst/>
          </a:prstGeom>
        </p:spPr>
      </p:pic>
      <p:sp>
        <p:nvSpPr>
          <p:cNvPr id="18" name="TextBox 17"/>
          <p:cNvSpPr txBox="1"/>
          <p:nvPr/>
        </p:nvSpPr>
        <p:spPr>
          <a:xfrm>
            <a:off x="3225700" y="1965870"/>
            <a:ext cx="2692449" cy="205680"/>
          </a:xfrm>
          <a:prstGeom prst="rect">
            <a:avLst/>
          </a:prstGeom>
          <a:noFill/>
          <a:ln>
            <a:noFill/>
          </a:ln>
        </p:spPr>
        <p:txBody>
          <a:bodyPr wrap="square" lIns="0" tIns="0" rIns="0" bIns="0" anchor="t">
            <a:spAutoFit/>
          </a:bodyPr>
          <a:lstStyle/>
          <a:p>
            <a:pPr algn="ctr"/>
            <a:r>
              <a:rPr sz="1300" b="1" i="0">
                <a:solidFill>
                  <a:srgbClr val="616161"/>
                </a:solidFill>
                <a:latin typeface="Proxima Nova"/>
              </a:rPr>
              <a:t>Formula</a:t>
            </a:r>
          </a:p>
          <a:p>
            <a:pPr algn="ctr">
              <a:spcAft>
                <a:spcPts val="1200"/>
              </a:spcAft>
            </a:pPr>
            <a:r>
              <a:rPr sz="1300" b="0" i="0">
                <a:solidFill>
                  <a:srgbClr val="616161"/>
                </a:solidFill>
                <a:latin typeface="Proxima Nova"/>
              </a:rPr>
              <a:t>σ² = Σ(xᵢ − x̄)² / n</a:t>
            </a:r>
          </a:p>
        </p:txBody>
      </p:sp>
      <p:sp>
        <p:nvSpPr>
          <p:cNvPr id="19" name="Rectangle 18"/>
          <p:cNvSpPr/>
          <p:nvPr/>
        </p:nvSpPr>
        <p:spPr>
          <a:xfrm>
            <a:off x="6222950" y="1508670"/>
            <a:ext cx="2692300" cy="107424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0" name="Rectangle 19"/>
          <p:cNvSpPr/>
          <p:nvPr/>
        </p:nvSpPr>
        <p:spPr>
          <a:xfrm>
            <a:off x="7416700" y="1508670"/>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1" name="TextBox 20"/>
          <p:cNvSpPr txBox="1"/>
          <p:nvPr/>
        </p:nvSpPr>
        <p:spPr>
          <a:xfrm>
            <a:off x="7416700" y="1508670"/>
            <a:ext cx="304800" cy="304800"/>
          </a:xfrm>
          <a:prstGeom prst="rect">
            <a:avLst/>
          </a:prstGeom>
          <a:noFill/>
          <a:ln>
            <a:noFill/>
          </a:ln>
        </p:spPr>
        <p:txBody>
          <a:bodyPr wrap="square" lIns="0" tIns="0" rIns="0" bIns="0" anchor="t">
            <a:spAutoFit/>
          </a:bodyPr>
          <a:lstStyle/>
          <a:p>
            <a:pPr algn="ctr"/>
            <a:endParaRPr/>
          </a:p>
        </p:txBody>
      </p:sp>
      <p:pic>
        <p:nvPicPr>
          <p:cNvPr id="22" name="Picture 21" descr="tmp8pi81y7a.png"/>
          <p:cNvPicPr>
            <a:picLocks noChangeAspect="1"/>
          </p:cNvPicPr>
          <p:nvPr/>
        </p:nvPicPr>
        <p:blipFill>
          <a:blip r:embed="rId5"/>
          <a:stretch>
            <a:fillRect/>
          </a:stretch>
        </p:blipFill>
        <p:spPr>
          <a:xfrm>
            <a:off x="7416700" y="1508670"/>
            <a:ext cx="304800" cy="304800"/>
          </a:xfrm>
          <a:prstGeom prst="rect">
            <a:avLst/>
          </a:prstGeom>
        </p:spPr>
      </p:pic>
      <p:sp>
        <p:nvSpPr>
          <p:cNvPr id="23" name="TextBox 22"/>
          <p:cNvSpPr txBox="1"/>
          <p:nvPr/>
        </p:nvSpPr>
        <p:spPr>
          <a:xfrm>
            <a:off x="6222950" y="1965870"/>
            <a:ext cx="2692300" cy="205680"/>
          </a:xfrm>
          <a:prstGeom prst="rect">
            <a:avLst/>
          </a:prstGeom>
          <a:noFill/>
          <a:ln>
            <a:noFill/>
          </a:ln>
        </p:spPr>
        <p:txBody>
          <a:bodyPr wrap="square" lIns="0" tIns="0" rIns="0" bIns="0" anchor="t">
            <a:spAutoFit/>
          </a:bodyPr>
          <a:lstStyle/>
          <a:p>
            <a:pPr algn="ctr"/>
            <a:r>
              <a:rPr sz="1300" b="1" i="0">
                <a:solidFill>
                  <a:srgbClr val="616161"/>
                </a:solidFill>
                <a:latin typeface="Proxima Nova"/>
              </a:rPr>
              <a:t>Use Cases</a:t>
            </a:r>
          </a:p>
          <a:p>
            <a:pPr algn="ctr">
              <a:spcAft>
                <a:spcPts val="1200"/>
              </a:spcAft>
            </a:pPr>
            <a:r>
              <a:rPr sz="1300" b="0" i="0">
                <a:solidFill>
                  <a:srgbClr val="616161"/>
                </a:solidFill>
                <a:latin typeface="Proxima Nova"/>
              </a:rPr>
              <a:t>Applied in statistical modeling, ANOVA, and risk measurement.</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298B28-443F-86BF-A504-36CC6943BAF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81B3ECF-CF1B-517D-22F9-D0B051A8F0E7}"/>
              </a:ext>
            </a:extLst>
          </p:cNvPr>
          <p:cNvSpPr>
            <a:spLocks noGrp="1"/>
          </p:cNvSpPr>
          <p:nvPr>
            <p:ph type="title"/>
          </p:nvPr>
        </p:nvSpPr>
        <p:spPr/>
        <p:txBody>
          <a:bodyPr>
            <a:normAutofit/>
          </a:bodyPr>
          <a:lstStyle/>
          <a:p>
            <a:r>
              <a:t>Variance</a:t>
            </a:r>
          </a:p>
        </p:txBody>
      </p:sp>
      <p:sp>
        <p:nvSpPr>
          <p:cNvPr id="5" name="Rectangle 4">
            <a:extLst>
              <a:ext uri="{FF2B5EF4-FFF2-40B4-BE49-F238E27FC236}">
                <a16:creationId xmlns:a16="http://schemas.microsoft.com/office/drawing/2014/main" id="{015D9955-D1D9-1710-AE4D-FE5581ED5B67}"/>
              </a:ext>
            </a:extLst>
          </p:cNvPr>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6" name="Rectangle 5">
            <a:extLst>
              <a:ext uri="{FF2B5EF4-FFF2-40B4-BE49-F238E27FC236}">
                <a16:creationId xmlns:a16="http://schemas.microsoft.com/office/drawing/2014/main" id="{C4FC5D7A-3158-FE96-2871-23832F1073BF}"/>
              </a:ext>
            </a:extLst>
          </p:cNvPr>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sz="1300" b="0" i="0">
                <a:solidFill>
                  <a:srgbClr val="616161"/>
                </a:solidFill>
                <a:latin typeface="Proxima Nova"/>
              </a:defRPr>
            </a:pPr>
            <a:endParaRPr/>
          </a:p>
        </p:txBody>
      </p:sp>
      <p:sp>
        <p:nvSpPr>
          <p:cNvPr id="10" name="Rectangle 9">
            <a:extLst>
              <a:ext uri="{FF2B5EF4-FFF2-40B4-BE49-F238E27FC236}">
                <a16:creationId xmlns:a16="http://schemas.microsoft.com/office/drawing/2014/main" id="{11741E53-2D08-84CC-F701-EB92C58F5531}"/>
              </a:ext>
            </a:extLst>
          </p:cNvPr>
          <p:cNvSpPr/>
          <p:nvPr/>
        </p:nvSpPr>
        <p:spPr>
          <a:xfrm>
            <a:off x="1422350" y="1508670"/>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1" name="TextBox 10">
            <a:extLst>
              <a:ext uri="{FF2B5EF4-FFF2-40B4-BE49-F238E27FC236}">
                <a16:creationId xmlns:a16="http://schemas.microsoft.com/office/drawing/2014/main" id="{792B93F2-87F6-5AC5-DD60-5278AC3777BC}"/>
              </a:ext>
            </a:extLst>
          </p:cNvPr>
          <p:cNvSpPr txBox="1"/>
          <p:nvPr/>
        </p:nvSpPr>
        <p:spPr>
          <a:xfrm>
            <a:off x="1422350" y="1508670"/>
            <a:ext cx="304800" cy="304800"/>
          </a:xfrm>
          <a:prstGeom prst="rect">
            <a:avLst/>
          </a:prstGeom>
          <a:noFill/>
          <a:ln>
            <a:noFill/>
          </a:ln>
        </p:spPr>
        <p:txBody>
          <a:bodyPr wrap="square" lIns="0" tIns="0" rIns="0" bIns="0" anchor="t">
            <a:spAutoFit/>
          </a:bodyPr>
          <a:lstStyle/>
          <a:p>
            <a:pPr algn="ctr"/>
            <a:endParaRPr/>
          </a:p>
        </p:txBody>
      </p:sp>
      <p:sp>
        <p:nvSpPr>
          <p:cNvPr id="14" name="Rectangle 13">
            <a:extLst>
              <a:ext uri="{FF2B5EF4-FFF2-40B4-BE49-F238E27FC236}">
                <a16:creationId xmlns:a16="http://schemas.microsoft.com/office/drawing/2014/main" id="{49014467-FFC3-75EE-3F96-B71B0E7AA101}"/>
              </a:ext>
            </a:extLst>
          </p:cNvPr>
          <p:cNvSpPr/>
          <p:nvPr/>
        </p:nvSpPr>
        <p:spPr>
          <a:xfrm>
            <a:off x="3225700" y="1508670"/>
            <a:ext cx="2692449" cy="107424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5" name="Rectangle 14">
            <a:extLst>
              <a:ext uri="{FF2B5EF4-FFF2-40B4-BE49-F238E27FC236}">
                <a16:creationId xmlns:a16="http://schemas.microsoft.com/office/drawing/2014/main" id="{0586C25B-9D3B-966D-2FA6-5F07CAA1AD11}"/>
              </a:ext>
            </a:extLst>
          </p:cNvPr>
          <p:cNvSpPr/>
          <p:nvPr/>
        </p:nvSpPr>
        <p:spPr>
          <a:xfrm>
            <a:off x="4419451" y="1508670"/>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6" name="TextBox 15">
            <a:extLst>
              <a:ext uri="{FF2B5EF4-FFF2-40B4-BE49-F238E27FC236}">
                <a16:creationId xmlns:a16="http://schemas.microsoft.com/office/drawing/2014/main" id="{EBE5D910-8DB7-0F16-D6BC-F58E7361FE6F}"/>
              </a:ext>
            </a:extLst>
          </p:cNvPr>
          <p:cNvSpPr txBox="1"/>
          <p:nvPr/>
        </p:nvSpPr>
        <p:spPr>
          <a:xfrm>
            <a:off x="4419451" y="1508670"/>
            <a:ext cx="304800" cy="304800"/>
          </a:xfrm>
          <a:prstGeom prst="rect">
            <a:avLst/>
          </a:prstGeom>
          <a:noFill/>
          <a:ln>
            <a:noFill/>
          </a:ln>
        </p:spPr>
        <p:txBody>
          <a:bodyPr wrap="square" lIns="0" tIns="0" rIns="0" bIns="0" anchor="t">
            <a:spAutoFit/>
          </a:bodyPr>
          <a:lstStyle/>
          <a:p>
            <a:pPr algn="ctr"/>
            <a:endParaRPr/>
          </a:p>
        </p:txBody>
      </p:sp>
      <p:sp>
        <p:nvSpPr>
          <p:cNvPr id="19" name="Rectangle 18">
            <a:extLst>
              <a:ext uri="{FF2B5EF4-FFF2-40B4-BE49-F238E27FC236}">
                <a16:creationId xmlns:a16="http://schemas.microsoft.com/office/drawing/2014/main" id="{74BAC811-C10A-FD32-7BE0-8E59060B78A9}"/>
              </a:ext>
            </a:extLst>
          </p:cNvPr>
          <p:cNvSpPr/>
          <p:nvPr/>
        </p:nvSpPr>
        <p:spPr>
          <a:xfrm>
            <a:off x="6222950" y="1508670"/>
            <a:ext cx="2692300" cy="107424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0" name="Rectangle 19">
            <a:extLst>
              <a:ext uri="{FF2B5EF4-FFF2-40B4-BE49-F238E27FC236}">
                <a16:creationId xmlns:a16="http://schemas.microsoft.com/office/drawing/2014/main" id="{AA3EFE00-1292-4868-7FDD-21E23B69D851}"/>
              </a:ext>
            </a:extLst>
          </p:cNvPr>
          <p:cNvSpPr/>
          <p:nvPr/>
        </p:nvSpPr>
        <p:spPr>
          <a:xfrm>
            <a:off x="7416700" y="1508670"/>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1" name="TextBox 20">
            <a:extLst>
              <a:ext uri="{FF2B5EF4-FFF2-40B4-BE49-F238E27FC236}">
                <a16:creationId xmlns:a16="http://schemas.microsoft.com/office/drawing/2014/main" id="{18BAF372-9C49-AB07-8273-D994A3E5644F}"/>
              </a:ext>
            </a:extLst>
          </p:cNvPr>
          <p:cNvSpPr txBox="1"/>
          <p:nvPr/>
        </p:nvSpPr>
        <p:spPr>
          <a:xfrm>
            <a:off x="7416700" y="1508670"/>
            <a:ext cx="304800" cy="304800"/>
          </a:xfrm>
          <a:prstGeom prst="rect">
            <a:avLst/>
          </a:prstGeom>
          <a:noFill/>
          <a:ln>
            <a:noFill/>
          </a:ln>
        </p:spPr>
        <p:txBody>
          <a:bodyPr wrap="square" lIns="0" tIns="0" rIns="0" bIns="0" anchor="t">
            <a:spAutoFit/>
          </a:bodyPr>
          <a:lstStyle/>
          <a:p>
            <a:pPr algn="ctr"/>
            <a:endParaRPr/>
          </a:p>
        </p:txBody>
      </p:sp>
      <p:pic>
        <p:nvPicPr>
          <p:cNvPr id="26" name="Picture 25" descr="A screenshot of a black background with numbers and symbols&#10;&#10;AI-generated content may be incorrect.">
            <a:extLst>
              <a:ext uri="{FF2B5EF4-FFF2-40B4-BE49-F238E27FC236}">
                <a16:creationId xmlns:a16="http://schemas.microsoft.com/office/drawing/2014/main" id="{02E5CE11-F196-602D-50FD-B34E7F8FAA31}"/>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323282" y="712925"/>
            <a:ext cx="8509018" cy="4206240"/>
          </a:xfrm>
          <a:prstGeom prst="rect">
            <a:avLst/>
          </a:prstGeom>
        </p:spPr>
      </p:pic>
    </p:spTree>
    <p:extLst>
      <p:ext uri="{BB962C8B-B14F-4D97-AF65-F5344CB8AC3E}">
        <p14:creationId xmlns:p14="http://schemas.microsoft.com/office/powerpoint/2010/main" val="418801413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3342F0-D4E1-BDB3-7941-1605AA2E2BE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F76B5BE-67EE-CB6F-92A3-EC2A1A24BE75}"/>
              </a:ext>
            </a:extLst>
          </p:cNvPr>
          <p:cNvSpPr>
            <a:spLocks noGrp="1"/>
          </p:cNvSpPr>
          <p:nvPr>
            <p:ph type="title"/>
          </p:nvPr>
        </p:nvSpPr>
        <p:spPr/>
        <p:txBody>
          <a:bodyPr>
            <a:normAutofit/>
          </a:bodyPr>
          <a:lstStyle/>
          <a:p>
            <a:r>
              <a:t>Variance</a:t>
            </a:r>
          </a:p>
        </p:txBody>
      </p:sp>
      <p:sp>
        <p:nvSpPr>
          <p:cNvPr id="5" name="Rectangle 4">
            <a:extLst>
              <a:ext uri="{FF2B5EF4-FFF2-40B4-BE49-F238E27FC236}">
                <a16:creationId xmlns:a16="http://schemas.microsoft.com/office/drawing/2014/main" id="{94388355-F7C1-68B0-FE19-2C5D6BAD7305}"/>
              </a:ext>
            </a:extLst>
          </p:cNvPr>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6" name="Rectangle 5">
            <a:extLst>
              <a:ext uri="{FF2B5EF4-FFF2-40B4-BE49-F238E27FC236}">
                <a16:creationId xmlns:a16="http://schemas.microsoft.com/office/drawing/2014/main" id="{188959A8-72AE-6192-EF7D-E23E3CBDEDE0}"/>
              </a:ext>
            </a:extLst>
          </p:cNvPr>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sz="1300" b="0" i="0">
                <a:solidFill>
                  <a:srgbClr val="616161"/>
                </a:solidFill>
                <a:latin typeface="Proxima Nova"/>
              </a:defRPr>
            </a:pPr>
            <a:endParaRPr/>
          </a:p>
        </p:txBody>
      </p:sp>
      <p:sp>
        <p:nvSpPr>
          <p:cNvPr id="10" name="Rectangle 9">
            <a:extLst>
              <a:ext uri="{FF2B5EF4-FFF2-40B4-BE49-F238E27FC236}">
                <a16:creationId xmlns:a16="http://schemas.microsoft.com/office/drawing/2014/main" id="{F1B7EDCB-2BC5-4B02-012B-62E5D2AFF02E}"/>
              </a:ext>
            </a:extLst>
          </p:cNvPr>
          <p:cNvSpPr/>
          <p:nvPr/>
        </p:nvSpPr>
        <p:spPr>
          <a:xfrm>
            <a:off x="1422350" y="1508670"/>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1" name="TextBox 10">
            <a:extLst>
              <a:ext uri="{FF2B5EF4-FFF2-40B4-BE49-F238E27FC236}">
                <a16:creationId xmlns:a16="http://schemas.microsoft.com/office/drawing/2014/main" id="{78696C2C-CF93-692E-C814-762E0BDADED4}"/>
              </a:ext>
            </a:extLst>
          </p:cNvPr>
          <p:cNvSpPr txBox="1"/>
          <p:nvPr/>
        </p:nvSpPr>
        <p:spPr>
          <a:xfrm>
            <a:off x="1422350" y="1508670"/>
            <a:ext cx="304800" cy="304800"/>
          </a:xfrm>
          <a:prstGeom prst="rect">
            <a:avLst/>
          </a:prstGeom>
          <a:noFill/>
          <a:ln>
            <a:noFill/>
          </a:ln>
        </p:spPr>
        <p:txBody>
          <a:bodyPr wrap="square" lIns="0" tIns="0" rIns="0" bIns="0" anchor="t">
            <a:spAutoFit/>
          </a:bodyPr>
          <a:lstStyle/>
          <a:p>
            <a:pPr algn="ctr"/>
            <a:endParaRPr/>
          </a:p>
        </p:txBody>
      </p:sp>
      <p:sp>
        <p:nvSpPr>
          <p:cNvPr id="14" name="Rectangle 13">
            <a:extLst>
              <a:ext uri="{FF2B5EF4-FFF2-40B4-BE49-F238E27FC236}">
                <a16:creationId xmlns:a16="http://schemas.microsoft.com/office/drawing/2014/main" id="{C40A71B1-B59D-AD89-DB90-611798984B55}"/>
              </a:ext>
            </a:extLst>
          </p:cNvPr>
          <p:cNvSpPr/>
          <p:nvPr/>
        </p:nvSpPr>
        <p:spPr>
          <a:xfrm>
            <a:off x="3225700" y="1508670"/>
            <a:ext cx="2692449" cy="107424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5" name="Rectangle 14">
            <a:extLst>
              <a:ext uri="{FF2B5EF4-FFF2-40B4-BE49-F238E27FC236}">
                <a16:creationId xmlns:a16="http://schemas.microsoft.com/office/drawing/2014/main" id="{DE78C3DE-94D0-3976-0801-F9348A95F0EB}"/>
              </a:ext>
            </a:extLst>
          </p:cNvPr>
          <p:cNvSpPr/>
          <p:nvPr/>
        </p:nvSpPr>
        <p:spPr>
          <a:xfrm>
            <a:off x="4419451" y="1508670"/>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6" name="TextBox 15">
            <a:extLst>
              <a:ext uri="{FF2B5EF4-FFF2-40B4-BE49-F238E27FC236}">
                <a16:creationId xmlns:a16="http://schemas.microsoft.com/office/drawing/2014/main" id="{15484D11-E205-ABB3-B1F3-407FC35911D7}"/>
              </a:ext>
            </a:extLst>
          </p:cNvPr>
          <p:cNvSpPr txBox="1"/>
          <p:nvPr/>
        </p:nvSpPr>
        <p:spPr>
          <a:xfrm>
            <a:off x="4419451" y="1508670"/>
            <a:ext cx="304800" cy="304800"/>
          </a:xfrm>
          <a:prstGeom prst="rect">
            <a:avLst/>
          </a:prstGeom>
          <a:noFill/>
          <a:ln>
            <a:noFill/>
          </a:ln>
        </p:spPr>
        <p:txBody>
          <a:bodyPr wrap="square" lIns="0" tIns="0" rIns="0" bIns="0" anchor="t">
            <a:spAutoFit/>
          </a:bodyPr>
          <a:lstStyle/>
          <a:p>
            <a:pPr algn="ctr"/>
            <a:endParaRPr/>
          </a:p>
        </p:txBody>
      </p:sp>
      <p:sp>
        <p:nvSpPr>
          <p:cNvPr id="19" name="Rectangle 18">
            <a:extLst>
              <a:ext uri="{FF2B5EF4-FFF2-40B4-BE49-F238E27FC236}">
                <a16:creationId xmlns:a16="http://schemas.microsoft.com/office/drawing/2014/main" id="{07B9C969-E11F-7C20-354A-1CB9E0CC25F9}"/>
              </a:ext>
            </a:extLst>
          </p:cNvPr>
          <p:cNvSpPr/>
          <p:nvPr/>
        </p:nvSpPr>
        <p:spPr>
          <a:xfrm>
            <a:off x="6222950" y="1508670"/>
            <a:ext cx="2692300" cy="107424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0" name="Rectangle 19">
            <a:extLst>
              <a:ext uri="{FF2B5EF4-FFF2-40B4-BE49-F238E27FC236}">
                <a16:creationId xmlns:a16="http://schemas.microsoft.com/office/drawing/2014/main" id="{EC5A9CFF-859B-96ED-1772-B64A4B7FD63C}"/>
              </a:ext>
            </a:extLst>
          </p:cNvPr>
          <p:cNvSpPr/>
          <p:nvPr/>
        </p:nvSpPr>
        <p:spPr>
          <a:xfrm>
            <a:off x="7416700" y="1508670"/>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1" name="TextBox 20">
            <a:extLst>
              <a:ext uri="{FF2B5EF4-FFF2-40B4-BE49-F238E27FC236}">
                <a16:creationId xmlns:a16="http://schemas.microsoft.com/office/drawing/2014/main" id="{8E9BCE99-548A-E344-1884-2ECA04FFFC53}"/>
              </a:ext>
            </a:extLst>
          </p:cNvPr>
          <p:cNvSpPr txBox="1"/>
          <p:nvPr/>
        </p:nvSpPr>
        <p:spPr>
          <a:xfrm>
            <a:off x="7416700" y="1508670"/>
            <a:ext cx="304800" cy="304800"/>
          </a:xfrm>
          <a:prstGeom prst="rect">
            <a:avLst/>
          </a:prstGeom>
          <a:noFill/>
          <a:ln>
            <a:noFill/>
          </a:ln>
        </p:spPr>
        <p:txBody>
          <a:bodyPr wrap="square" lIns="0" tIns="0" rIns="0" bIns="0" anchor="t">
            <a:spAutoFit/>
          </a:bodyPr>
          <a:lstStyle/>
          <a:p>
            <a:pPr algn="ctr"/>
            <a:endParaRPr/>
          </a:p>
        </p:txBody>
      </p:sp>
      <p:pic>
        <p:nvPicPr>
          <p:cNvPr id="4" name="Picture 3" descr="A diagram of a function&#10;&#10;AI-generated content may be incorrect.">
            <a:extLst>
              <a:ext uri="{FF2B5EF4-FFF2-40B4-BE49-F238E27FC236}">
                <a16:creationId xmlns:a16="http://schemas.microsoft.com/office/drawing/2014/main" id="{EBA97EF9-04D3-F46E-F5DE-3EE7F9C9698B}"/>
              </a:ext>
            </a:extLst>
          </p:cNvPr>
          <p:cNvPicPr>
            <a:picLocks noChangeAspect="1"/>
          </p:cNvPicPr>
          <p:nvPr/>
        </p:nvPicPr>
        <p:blipFill>
          <a:blip r:embed="rId3">
            <a:extLst>
              <a:ext uri="{837473B0-CC2E-450A-ABE3-18F120FF3D39}">
                <a1611:picAttrSrcUrl xmlns:a1611="http://schemas.microsoft.com/office/drawing/2016/11/main" r:id="rId4"/>
              </a:ext>
            </a:extLst>
          </a:blip>
          <a:srcRect b="8663"/>
          <a:stretch>
            <a:fillRect/>
          </a:stretch>
        </p:blipFill>
        <p:spPr>
          <a:xfrm>
            <a:off x="1624240" y="356462"/>
            <a:ext cx="7208135" cy="4389120"/>
          </a:xfrm>
          <a:prstGeom prst="rect">
            <a:avLst/>
          </a:prstGeom>
        </p:spPr>
      </p:pic>
    </p:spTree>
    <p:extLst>
      <p:ext uri="{BB962C8B-B14F-4D97-AF65-F5344CB8AC3E}">
        <p14:creationId xmlns:p14="http://schemas.microsoft.com/office/powerpoint/2010/main" val="31341203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487313-E6E2-EF08-2A95-D76C14AFC1D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569EFDD-B734-893D-E2FD-5CC97C593261}"/>
              </a:ext>
            </a:extLst>
          </p:cNvPr>
          <p:cNvSpPr>
            <a:spLocks noGrp="1"/>
          </p:cNvSpPr>
          <p:nvPr>
            <p:ph type="title"/>
          </p:nvPr>
        </p:nvSpPr>
        <p:spPr/>
        <p:txBody>
          <a:bodyPr>
            <a:normAutofit/>
          </a:bodyPr>
          <a:lstStyle/>
          <a:p>
            <a:r>
              <a:t>Variance</a:t>
            </a:r>
          </a:p>
        </p:txBody>
      </p:sp>
      <p:sp>
        <p:nvSpPr>
          <p:cNvPr id="5" name="Rectangle 4">
            <a:extLst>
              <a:ext uri="{FF2B5EF4-FFF2-40B4-BE49-F238E27FC236}">
                <a16:creationId xmlns:a16="http://schemas.microsoft.com/office/drawing/2014/main" id="{CAF77DB2-097C-C56D-7AFD-9C1389EECCEB}"/>
              </a:ext>
            </a:extLst>
          </p:cNvPr>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6" name="Rectangle 5">
            <a:extLst>
              <a:ext uri="{FF2B5EF4-FFF2-40B4-BE49-F238E27FC236}">
                <a16:creationId xmlns:a16="http://schemas.microsoft.com/office/drawing/2014/main" id="{66132DDD-D92A-6BA9-7C9B-3854EA75C7C3}"/>
              </a:ext>
            </a:extLst>
          </p:cNvPr>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sz="1300" b="0" i="0">
                <a:solidFill>
                  <a:srgbClr val="616161"/>
                </a:solidFill>
                <a:latin typeface="Proxima Nova"/>
              </a:defRPr>
            </a:pPr>
            <a:endParaRPr/>
          </a:p>
        </p:txBody>
      </p:sp>
      <p:sp>
        <p:nvSpPr>
          <p:cNvPr id="10" name="Rectangle 9">
            <a:extLst>
              <a:ext uri="{FF2B5EF4-FFF2-40B4-BE49-F238E27FC236}">
                <a16:creationId xmlns:a16="http://schemas.microsoft.com/office/drawing/2014/main" id="{52AF3343-F7C8-2D0F-5738-F7766DD0C5AF}"/>
              </a:ext>
            </a:extLst>
          </p:cNvPr>
          <p:cNvSpPr/>
          <p:nvPr/>
        </p:nvSpPr>
        <p:spPr>
          <a:xfrm>
            <a:off x="1422350" y="1508670"/>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1" name="TextBox 10">
            <a:extLst>
              <a:ext uri="{FF2B5EF4-FFF2-40B4-BE49-F238E27FC236}">
                <a16:creationId xmlns:a16="http://schemas.microsoft.com/office/drawing/2014/main" id="{A8EA7B3C-5BDA-5016-F69E-50476E276075}"/>
              </a:ext>
            </a:extLst>
          </p:cNvPr>
          <p:cNvSpPr txBox="1"/>
          <p:nvPr/>
        </p:nvSpPr>
        <p:spPr>
          <a:xfrm>
            <a:off x="1422350" y="1508670"/>
            <a:ext cx="304800" cy="304800"/>
          </a:xfrm>
          <a:prstGeom prst="rect">
            <a:avLst/>
          </a:prstGeom>
          <a:noFill/>
          <a:ln>
            <a:noFill/>
          </a:ln>
        </p:spPr>
        <p:txBody>
          <a:bodyPr wrap="square" lIns="0" tIns="0" rIns="0" bIns="0" anchor="t">
            <a:spAutoFit/>
          </a:bodyPr>
          <a:lstStyle/>
          <a:p>
            <a:pPr algn="ctr"/>
            <a:endParaRPr/>
          </a:p>
        </p:txBody>
      </p:sp>
      <p:sp>
        <p:nvSpPr>
          <p:cNvPr id="14" name="Rectangle 13">
            <a:extLst>
              <a:ext uri="{FF2B5EF4-FFF2-40B4-BE49-F238E27FC236}">
                <a16:creationId xmlns:a16="http://schemas.microsoft.com/office/drawing/2014/main" id="{2C198803-0DC0-7114-4D4E-73F1EEC80733}"/>
              </a:ext>
            </a:extLst>
          </p:cNvPr>
          <p:cNvSpPr/>
          <p:nvPr/>
        </p:nvSpPr>
        <p:spPr>
          <a:xfrm>
            <a:off x="3225700" y="1508670"/>
            <a:ext cx="2692449" cy="107424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5" name="Rectangle 14">
            <a:extLst>
              <a:ext uri="{FF2B5EF4-FFF2-40B4-BE49-F238E27FC236}">
                <a16:creationId xmlns:a16="http://schemas.microsoft.com/office/drawing/2014/main" id="{4BFE10B2-1FE9-1E0A-7485-92EDFDB6B332}"/>
              </a:ext>
            </a:extLst>
          </p:cNvPr>
          <p:cNvSpPr/>
          <p:nvPr/>
        </p:nvSpPr>
        <p:spPr>
          <a:xfrm>
            <a:off x="4419451" y="1508670"/>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6" name="TextBox 15">
            <a:extLst>
              <a:ext uri="{FF2B5EF4-FFF2-40B4-BE49-F238E27FC236}">
                <a16:creationId xmlns:a16="http://schemas.microsoft.com/office/drawing/2014/main" id="{FE6D2652-44C7-1127-90A6-2EE02EF168A7}"/>
              </a:ext>
            </a:extLst>
          </p:cNvPr>
          <p:cNvSpPr txBox="1"/>
          <p:nvPr/>
        </p:nvSpPr>
        <p:spPr>
          <a:xfrm>
            <a:off x="4419451" y="1508670"/>
            <a:ext cx="304800" cy="304800"/>
          </a:xfrm>
          <a:prstGeom prst="rect">
            <a:avLst/>
          </a:prstGeom>
          <a:noFill/>
          <a:ln>
            <a:noFill/>
          </a:ln>
        </p:spPr>
        <p:txBody>
          <a:bodyPr wrap="square" lIns="0" tIns="0" rIns="0" bIns="0" anchor="t">
            <a:spAutoFit/>
          </a:bodyPr>
          <a:lstStyle/>
          <a:p>
            <a:pPr algn="ctr"/>
            <a:endParaRPr/>
          </a:p>
        </p:txBody>
      </p:sp>
      <p:sp>
        <p:nvSpPr>
          <p:cNvPr id="19" name="Rectangle 18">
            <a:extLst>
              <a:ext uri="{FF2B5EF4-FFF2-40B4-BE49-F238E27FC236}">
                <a16:creationId xmlns:a16="http://schemas.microsoft.com/office/drawing/2014/main" id="{3548E690-4F26-4D92-F92E-91F8F5E3B3E5}"/>
              </a:ext>
            </a:extLst>
          </p:cNvPr>
          <p:cNvSpPr/>
          <p:nvPr/>
        </p:nvSpPr>
        <p:spPr>
          <a:xfrm>
            <a:off x="6222950" y="1508670"/>
            <a:ext cx="2692300" cy="107424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0" name="Rectangle 19">
            <a:extLst>
              <a:ext uri="{FF2B5EF4-FFF2-40B4-BE49-F238E27FC236}">
                <a16:creationId xmlns:a16="http://schemas.microsoft.com/office/drawing/2014/main" id="{A8F35AC6-0C91-CE81-8F58-565367C8F7A9}"/>
              </a:ext>
            </a:extLst>
          </p:cNvPr>
          <p:cNvSpPr/>
          <p:nvPr/>
        </p:nvSpPr>
        <p:spPr>
          <a:xfrm>
            <a:off x="7416700" y="1508670"/>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1" name="TextBox 20">
            <a:extLst>
              <a:ext uri="{FF2B5EF4-FFF2-40B4-BE49-F238E27FC236}">
                <a16:creationId xmlns:a16="http://schemas.microsoft.com/office/drawing/2014/main" id="{E95FEC19-2B86-C1CC-9492-C515E0FF0471}"/>
              </a:ext>
            </a:extLst>
          </p:cNvPr>
          <p:cNvSpPr txBox="1"/>
          <p:nvPr/>
        </p:nvSpPr>
        <p:spPr>
          <a:xfrm>
            <a:off x="7416700" y="1508670"/>
            <a:ext cx="304800" cy="304800"/>
          </a:xfrm>
          <a:prstGeom prst="rect">
            <a:avLst/>
          </a:prstGeom>
          <a:noFill/>
          <a:ln>
            <a:noFill/>
          </a:ln>
        </p:spPr>
        <p:txBody>
          <a:bodyPr wrap="square" lIns="0" tIns="0" rIns="0" bIns="0" anchor="t">
            <a:spAutoFit/>
          </a:bodyPr>
          <a:lstStyle/>
          <a:p>
            <a:pPr algn="ctr"/>
            <a:endParaRPr/>
          </a:p>
        </p:txBody>
      </p:sp>
      <p:pic>
        <p:nvPicPr>
          <p:cNvPr id="7" name="Picture 6" descr="A graph showing different colored lines&#10;&#10;AI-generated content may be incorrect.">
            <a:extLst>
              <a:ext uri="{FF2B5EF4-FFF2-40B4-BE49-F238E27FC236}">
                <a16:creationId xmlns:a16="http://schemas.microsoft.com/office/drawing/2014/main" id="{CAA0CABF-4B7D-989C-EC6E-5DA60146307E}"/>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2453490" y="0"/>
            <a:ext cx="6461760" cy="4846320"/>
          </a:xfrm>
          <a:prstGeom prst="rect">
            <a:avLst/>
          </a:prstGeom>
        </p:spPr>
      </p:pic>
    </p:spTree>
    <p:extLst>
      <p:ext uri="{BB962C8B-B14F-4D97-AF65-F5344CB8AC3E}">
        <p14:creationId xmlns:p14="http://schemas.microsoft.com/office/powerpoint/2010/main" val="10591364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t>Standard Deviation</a:t>
            </a:r>
          </a:p>
        </p:txBody>
      </p:sp>
      <p:sp>
        <p:nvSpPr>
          <p:cNvPr id="4" name="Subtitle 3"/>
          <p:cNvSpPr>
            <a:spLocks noGrp="1"/>
          </p:cNvSpPr>
          <p:nvPr>
            <p:ph type="subTitle" idx="13"/>
          </p:nvPr>
        </p:nvSpPr>
        <p:spPr/>
        <p:txBody>
          <a:bodyPr>
            <a:normAutofit/>
          </a:bodyPr>
          <a:lstStyle/>
          <a:p>
            <a:r>
              <a:t>Square Root of Variance</a:t>
            </a:r>
          </a:p>
        </p:txBody>
      </p:sp>
      <p:sp>
        <p:nvSpPr>
          <p:cNvPr id="5" name="Rectangle 4"/>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6" name="Rectangle 5"/>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sz="1300" b="0" i="0">
                <a:solidFill>
                  <a:srgbClr val="616161"/>
                </a:solidFill>
                <a:latin typeface="Proxima Nova"/>
              </a:defRPr>
            </a:pPr>
            <a:endParaRPr/>
          </a:p>
        </p:txBody>
      </p:sp>
      <p:sp>
        <p:nvSpPr>
          <p:cNvPr id="7" name="Rectangle 6"/>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8" name="Rectangle 7"/>
          <p:cNvSpPr/>
          <p:nvPr/>
        </p:nvSpPr>
        <p:spPr>
          <a:xfrm>
            <a:off x="228600" y="1508670"/>
            <a:ext cx="8686800" cy="127992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9" name="Rectangle 8"/>
          <p:cNvSpPr/>
          <p:nvPr/>
        </p:nvSpPr>
        <p:spPr>
          <a:xfrm>
            <a:off x="228600" y="1508670"/>
            <a:ext cx="2692300" cy="127992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0" name="Rectangle 9"/>
          <p:cNvSpPr/>
          <p:nvPr/>
        </p:nvSpPr>
        <p:spPr>
          <a:xfrm>
            <a:off x="1422350" y="1508670"/>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1" name="TextBox 10"/>
          <p:cNvSpPr txBox="1"/>
          <p:nvPr/>
        </p:nvSpPr>
        <p:spPr>
          <a:xfrm>
            <a:off x="1422350" y="1508670"/>
            <a:ext cx="304800" cy="304800"/>
          </a:xfrm>
          <a:prstGeom prst="rect">
            <a:avLst/>
          </a:prstGeom>
          <a:noFill/>
          <a:ln>
            <a:noFill/>
          </a:ln>
        </p:spPr>
        <p:txBody>
          <a:bodyPr wrap="square" lIns="0" tIns="0" rIns="0" bIns="0" anchor="t">
            <a:spAutoFit/>
          </a:bodyPr>
          <a:lstStyle/>
          <a:p>
            <a:pPr algn="ctr"/>
            <a:endParaRPr/>
          </a:p>
        </p:txBody>
      </p:sp>
      <p:pic>
        <p:nvPicPr>
          <p:cNvPr id="12" name="Picture 11" descr="tmpclgnnbdz.png"/>
          <p:cNvPicPr>
            <a:picLocks noChangeAspect="1"/>
          </p:cNvPicPr>
          <p:nvPr/>
        </p:nvPicPr>
        <p:blipFill>
          <a:blip r:embed="rId3"/>
          <a:stretch>
            <a:fillRect/>
          </a:stretch>
        </p:blipFill>
        <p:spPr>
          <a:xfrm>
            <a:off x="1422350" y="1508670"/>
            <a:ext cx="304800" cy="304800"/>
          </a:xfrm>
          <a:prstGeom prst="rect">
            <a:avLst/>
          </a:prstGeom>
        </p:spPr>
      </p:pic>
      <p:sp>
        <p:nvSpPr>
          <p:cNvPr id="13" name="TextBox 12"/>
          <p:cNvSpPr txBox="1"/>
          <p:nvPr/>
        </p:nvSpPr>
        <p:spPr>
          <a:xfrm>
            <a:off x="228600" y="1965870"/>
            <a:ext cx="2692300" cy="205680"/>
          </a:xfrm>
          <a:prstGeom prst="rect">
            <a:avLst/>
          </a:prstGeom>
          <a:noFill/>
          <a:ln>
            <a:noFill/>
          </a:ln>
        </p:spPr>
        <p:txBody>
          <a:bodyPr wrap="square" lIns="0" tIns="0" rIns="0" bIns="0" anchor="t">
            <a:spAutoFit/>
          </a:bodyPr>
          <a:lstStyle/>
          <a:p>
            <a:pPr algn="ctr"/>
            <a:r>
              <a:rPr sz="1300" b="1" i="0">
                <a:solidFill>
                  <a:srgbClr val="616161"/>
                </a:solidFill>
                <a:latin typeface="Proxima Nova"/>
              </a:rPr>
              <a:t>Definition</a:t>
            </a:r>
          </a:p>
          <a:p>
            <a:pPr algn="ctr">
              <a:spcAft>
                <a:spcPts val="1200"/>
              </a:spcAft>
            </a:pPr>
            <a:r>
              <a:rPr sz="1300" b="0" i="0">
                <a:solidFill>
                  <a:srgbClr val="616161"/>
                </a:solidFill>
                <a:latin typeface="Proxima Nova"/>
              </a:rPr>
              <a:t>Square root of variance, in the same units as data.</a:t>
            </a:r>
          </a:p>
        </p:txBody>
      </p:sp>
      <p:sp>
        <p:nvSpPr>
          <p:cNvPr id="14" name="Rectangle 13"/>
          <p:cNvSpPr/>
          <p:nvPr/>
        </p:nvSpPr>
        <p:spPr>
          <a:xfrm>
            <a:off x="3225700" y="1508670"/>
            <a:ext cx="2692449" cy="127992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5" name="Rectangle 14"/>
          <p:cNvSpPr/>
          <p:nvPr/>
        </p:nvSpPr>
        <p:spPr>
          <a:xfrm>
            <a:off x="4419451" y="1508670"/>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6" name="TextBox 15"/>
          <p:cNvSpPr txBox="1"/>
          <p:nvPr/>
        </p:nvSpPr>
        <p:spPr>
          <a:xfrm>
            <a:off x="4419451" y="1508670"/>
            <a:ext cx="304800" cy="304800"/>
          </a:xfrm>
          <a:prstGeom prst="rect">
            <a:avLst/>
          </a:prstGeom>
          <a:noFill/>
          <a:ln>
            <a:noFill/>
          </a:ln>
        </p:spPr>
        <p:txBody>
          <a:bodyPr wrap="square" lIns="0" tIns="0" rIns="0" bIns="0" anchor="t">
            <a:spAutoFit/>
          </a:bodyPr>
          <a:lstStyle/>
          <a:p>
            <a:pPr algn="ctr"/>
            <a:endParaRPr/>
          </a:p>
        </p:txBody>
      </p:sp>
      <p:pic>
        <p:nvPicPr>
          <p:cNvPr id="17" name="Picture 16" descr="tmp1vezn8wx.png"/>
          <p:cNvPicPr>
            <a:picLocks noChangeAspect="1"/>
          </p:cNvPicPr>
          <p:nvPr/>
        </p:nvPicPr>
        <p:blipFill>
          <a:blip r:embed="rId4"/>
          <a:stretch>
            <a:fillRect/>
          </a:stretch>
        </p:blipFill>
        <p:spPr>
          <a:xfrm>
            <a:off x="4419451" y="1508670"/>
            <a:ext cx="304800" cy="304800"/>
          </a:xfrm>
          <a:prstGeom prst="rect">
            <a:avLst/>
          </a:prstGeom>
        </p:spPr>
      </p:pic>
      <p:sp>
        <p:nvSpPr>
          <p:cNvPr id="18" name="TextBox 17"/>
          <p:cNvSpPr txBox="1"/>
          <p:nvPr/>
        </p:nvSpPr>
        <p:spPr>
          <a:xfrm>
            <a:off x="3225700" y="1965870"/>
            <a:ext cx="2692449" cy="205680"/>
          </a:xfrm>
          <a:prstGeom prst="rect">
            <a:avLst/>
          </a:prstGeom>
          <a:noFill/>
          <a:ln>
            <a:noFill/>
          </a:ln>
        </p:spPr>
        <p:txBody>
          <a:bodyPr wrap="square" lIns="0" tIns="0" rIns="0" bIns="0" anchor="t">
            <a:spAutoFit/>
          </a:bodyPr>
          <a:lstStyle/>
          <a:p>
            <a:pPr algn="ctr"/>
            <a:r>
              <a:rPr sz="1300" b="1" i="0">
                <a:solidFill>
                  <a:srgbClr val="616161"/>
                </a:solidFill>
                <a:latin typeface="Proxima Nova"/>
              </a:rPr>
              <a:t>Interpretation</a:t>
            </a:r>
          </a:p>
          <a:p>
            <a:pPr algn="ctr">
              <a:spcAft>
                <a:spcPts val="1200"/>
              </a:spcAft>
            </a:pPr>
            <a:r>
              <a:rPr sz="1300" b="0" i="0">
                <a:solidFill>
                  <a:srgbClr val="616161"/>
                </a:solidFill>
                <a:latin typeface="Proxima Nova"/>
              </a:rPr>
              <a:t>Represents average distance from the mean.</a:t>
            </a:r>
          </a:p>
        </p:txBody>
      </p:sp>
      <p:sp>
        <p:nvSpPr>
          <p:cNvPr id="19" name="Rectangle 18"/>
          <p:cNvSpPr/>
          <p:nvPr/>
        </p:nvSpPr>
        <p:spPr>
          <a:xfrm>
            <a:off x="6222950" y="1508670"/>
            <a:ext cx="2692300" cy="127992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0" name="Rectangle 19"/>
          <p:cNvSpPr/>
          <p:nvPr/>
        </p:nvSpPr>
        <p:spPr>
          <a:xfrm>
            <a:off x="7416700" y="1508670"/>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1" name="TextBox 20"/>
          <p:cNvSpPr txBox="1"/>
          <p:nvPr/>
        </p:nvSpPr>
        <p:spPr>
          <a:xfrm>
            <a:off x="7416700" y="1508670"/>
            <a:ext cx="304800" cy="304800"/>
          </a:xfrm>
          <a:prstGeom prst="rect">
            <a:avLst/>
          </a:prstGeom>
          <a:noFill/>
          <a:ln>
            <a:noFill/>
          </a:ln>
        </p:spPr>
        <p:txBody>
          <a:bodyPr wrap="square" lIns="0" tIns="0" rIns="0" bIns="0" anchor="t">
            <a:spAutoFit/>
          </a:bodyPr>
          <a:lstStyle/>
          <a:p>
            <a:pPr algn="ctr"/>
            <a:endParaRPr/>
          </a:p>
        </p:txBody>
      </p:sp>
      <p:pic>
        <p:nvPicPr>
          <p:cNvPr id="22" name="Picture 21" descr="tmpj62pv1r4.png"/>
          <p:cNvPicPr>
            <a:picLocks noChangeAspect="1"/>
          </p:cNvPicPr>
          <p:nvPr/>
        </p:nvPicPr>
        <p:blipFill>
          <a:blip r:embed="rId5"/>
          <a:stretch>
            <a:fillRect/>
          </a:stretch>
        </p:blipFill>
        <p:spPr>
          <a:xfrm>
            <a:off x="7416700" y="1508670"/>
            <a:ext cx="304800" cy="304800"/>
          </a:xfrm>
          <a:prstGeom prst="rect">
            <a:avLst/>
          </a:prstGeom>
        </p:spPr>
      </p:pic>
      <p:sp>
        <p:nvSpPr>
          <p:cNvPr id="23" name="TextBox 22"/>
          <p:cNvSpPr txBox="1"/>
          <p:nvPr/>
        </p:nvSpPr>
        <p:spPr>
          <a:xfrm>
            <a:off x="6222950" y="1965870"/>
            <a:ext cx="2692300" cy="205680"/>
          </a:xfrm>
          <a:prstGeom prst="rect">
            <a:avLst/>
          </a:prstGeom>
          <a:noFill/>
          <a:ln>
            <a:noFill/>
          </a:ln>
        </p:spPr>
        <p:txBody>
          <a:bodyPr wrap="square" lIns="0" tIns="0" rIns="0" bIns="0" anchor="t">
            <a:spAutoFit/>
          </a:bodyPr>
          <a:lstStyle/>
          <a:p>
            <a:pPr algn="ctr"/>
            <a:r>
              <a:rPr sz="1300" b="1" i="0">
                <a:solidFill>
                  <a:srgbClr val="616161"/>
                </a:solidFill>
                <a:latin typeface="Proxima Nova"/>
              </a:rPr>
              <a:t>Applications</a:t>
            </a:r>
          </a:p>
          <a:p>
            <a:pPr algn="ctr">
              <a:spcAft>
                <a:spcPts val="1200"/>
              </a:spcAft>
            </a:pPr>
            <a:r>
              <a:rPr sz="1300" b="0" i="0">
                <a:solidFill>
                  <a:srgbClr val="616161"/>
                </a:solidFill>
                <a:latin typeface="Proxima Nova"/>
              </a:rPr>
              <a:t>Quality control, finance risk assessment, and statistical inference.</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1B5FA8-A1B1-D957-4B67-5BD993174FE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439D9BD-EE62-CA9A-2E9F-11341E0C2748}"/>
              </a:ext>
            </a:extLst>
          </p:cNvPr>
          <p:cNvSpPr>
            <a:spLocks noGrp="1"/>
          </p:cNvSpPr>
          <p:nvPr>
            <p:ph type="title"/>
          </p:nvPr>
        </p:nvSpPr>
        <p:spPr/>
        <p:txBody>
          <a:bodyPr>
            <a:normAutofit/>
          </a:bodyPr>
          <a:lstStyle/>
          <a:p>
            <a:r>
              <a:t>Standard Deviation</a:t>
            </a:r>
          </a:p>
        </p:txBody>
      </p:sp>
      <p:sp>
        <p:nvSpPr>
          <p:cNvPr id="4" name="Subtitle 3">
            <a:extLst>
              <a:ext uri="{FF2B5EF4-FFF2-40B4-BE49-F238E27FC236}">
                <a16:creationId xmlns:a16="http://schemas.microsoft.com/office/drawing/2014/main" id="{8256F5BE-3EF3-9B4A-F02C-9847CE802D75}"/>
              </a:ext>
            </a:extLst>
          </p:cNvPr>
          <p:cNvSpPr>
            <a:spLocks noGrp="1"/>
          </p:cNvSpPr>
          <p:nvPr>
            <p:ph type="subTitle" idx="13"/>
          </p:nvPr>
        </p:nvSpPr>
        <p:spPr/>
        <p:txBody>
          <a:bodyPr>
            <a:normAutofit/>
          </a:bodyPr>
          <a:lstStyle/>
          <a:p>
            <a:r>
              <a:t>Square Root of Variance</a:t>
            </a:r>
          </a:p>
        </p:txBody>
      </p:sp>
      <p:sp>
        <p:nvSpPr>
          <p:cNvPr id="5" name="Rectangle 4">
            <a:extLst>
              <a:ext uri="{FF2B5EF4-FFF2-40B4-BE49-F238E27FC236}">
                <a16:creationId xmlns:a16="http://schemas.microsoft.com/office/drawing/2014/main" id="{F2741888-D628-D044-02F7-0CBF5A1D2B06}"/>
              </a:ext>
            </a:extLst>
          </p:cNvPr>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6" name="Rectangle 5">
            <a:extLst>
              <a:ext uri="{FF2B5EF4-FFF2-40B4-BE49-F238E27FC236}">
                <a16:creationId xmlns:a16="http://schemas.microsoft.com/office/drawing/2014/main" id="{8D659D8A-E65A-E86F-12A7-D331D91DAEDF}"/>
              </a:ext>
            </a:extLst>
          </p:cNvPr>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sz="1300" b="0" i="0">
                <a:solidFill>
                  <a:srgbClr val="616161"/>
                </a:solidFill>
                <a:latin typeface="Proxima Nova"/>
              </a:defRPr>
            </a:pPr>
            <a:endParaRPr/>
          </a:p>
        </p:txBody>
      </p:sp>
      <p:sp>
        <p:nvSpPr>
          <p:cNvPr id="7" name="Rectangle 6">
            <a:extLst>
              <a:ext uri="{FF2B5EF4-FFF2-40B4-BE49-F238E27FC236}">
                <a16:creationId xmlns:a16="http://schemas.microsoft.com/office/drawing/2014/main" id="{299C5E62-DAC7-CD54-1F87-9A354058B191}"/>
              </a:ext>
            </a:extLst>
          </p:cNvPr>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8" name="Rectangle 7">
            <a:extLst>
              <a:ext uri="{FF2B5EF4-FFF2-40B4-BE49-F238E27FC236}">
                <a16:creationId xmlns:a16="http://schemas.microsoft.com/office/drawing/2014/main" id="{62A11373-2F09-2794-CF9D-F6F23AFECEDF}"/>
              </a:ext>
            </a:extLst>
          </p:cNvPr>
          <p:cNvSpPr/>
          <p:nvPr/>
        </p:nvSpPr>
        <p:spPr>
          <a:xfrm>
            <a:off x="228600" y="1508670"/>
            <a:ext cx="8686800" cy="127992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9" name="Rectangle 8">
            <a:extLst>
              <a:ext uri="{FF2B5EF4-FFF2-40B4-BE49-F238E27FC236}">
                <a16:creationId xmlns:a16="http://schemas.microsoft.com/office/drawing/2014/main" id="{C2740A56-17AD-5DC1-F025-A8216876A79C}"/>
              </a:ext>
            </a:extLst>
          </p:cNvPr>
          <p:cNvSpPr/>
          <p:nvPr/>
        </p:nvSpPr>
        <p:spPr>
          <a:xfrm>
            <a:off x="228600" y="1508670"/>
            <a:ext cx="2692300" cy="127992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0" name="Rectangle 9">
            <a:extLst>
              <a:ext uri="{FF2B5EF4-FFF2-40B4-BE49-F238E27FC236}">
                <a16:creationId xmlns:a16="http://schemas.microsoft.com/office/drawing/2014/main" id="{7E77167A-F896-F2B8-6CDB-D40525B35DC8}"/>
              </a:ext>
            </a:extLst>
          </p:cNvPr>
          <p:cNvSpPr/>
          <p:nvPr/>
        </p:nvSpPr>
        <p:spPr>
          <a:xfrm>
            <a:off x="1422350" y="1508670"/>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1" name="TextBox 10">
            <a:extLst>
              <a:ext uri="{FF2B5EF4-FFF2-40B4-BE49-F238E27FC236}">
                <a16:creationId xmlns:a16="http://schemas.microsoft.com/office/drawing/2014/main" id="{22BBF335-4249-FE8C-A288-553A4B156149}"/>
              </a:ext>
            </a:extLst>
          </p:cNvPr>
          <p:cNvSpPr txBox="1"/>
          <p:nvPr/>
        </p:nvSpPr>
        <p:spPr>
          <a:xfrm>
            <a:off x="1422350" y="1508670"/>
            <a:ext cx="304800" cy="304800"/>
          </a:xfrm>
          <a:prstGeom prst="rect">
            <a:avLst/>
          </a:prstGeom>
          <a:noFill/>
          <a:ln>
            <a:noFill/>
          </a:ln>
        </p:spPr>
        <p:txBody>
          <a:bodyPr wrap="square" lIns="0" tIns="0" rIns="0" bIns="0" anchor="t">
            <a:spAutoFit/>
          </a:bodyPr>
          <a:lstStyle/>
          <a:p>
            <a:pPr algn="ctr"/>
            <a:endParaRPr/>
          </a:p>
        </p:txBody>
      </p:sp>
      <p:sp>
        <p:nvSpPr>
          <p:cNvPr id="14" name="Rectangle 13">
            <a:extLst>
              <a:ext uri="{FF2B5EF4-FFF2-40B4-BE49-F238E27FC236}">
                <a16:creationId xmlns:a16="http://schemas.microsoft.com/office/drawing/2014/main" id="{75E7C93F-2FE2-FE02-61C5-045FA779FD77}"/>
              </a:ext>
            </a:extLst>
          </p:cNvPr>
          <p:cNvSpPr/>
          <p:nvPr/>
        </p:nvSpPr>
        <p:spPr>
          <a:xfrm>
            <a:off x="3225700" y="1508670"/>
            <a:ext cx="2692449" cy="127992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5" name="Rectangle 14">
            <a:extLst>
              <a:ext uri="{FF2B5EF4-FFF2-40B4-BE49-F238E27FC236}">
                <a16:creationId xmlns:a16="http://schemas.microsoft.com/office/drawing/2014/main" id="{4E94A6AC-9571-71AE-2F8B-95E4504649C4}"/>
              </a:ext>
            </a:extLst>
          </p:cNvPr>
          <p:cNvSpPr/>
          <p:nvPr/>
        </p:nvSpPr>
        <p:spPr>
          <a:xfrm>
            <a:off x="4419451" y="1508670"/>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6" name="TextBox 15">
            <a:extLst>
              <a:ext uri="{FF2B5EF4-FFF2-40B4-BE49-F238E27FC236}">
                <a16:creationId xmlns:a16="http://schemas.microsoft.com/office/drawing/2014/main" id="{40EB52BF-EF57-CDEE-3D61-BD7E6BDBDF5C}"/>
              </a:ext>
            </a:extLst>
          </p:cNvPr>
          <p:cNvSpPr txBox="1"/>
          <p:nvPr/>
        </p:nvSpPr>
        <p:spPr>
          <a:xfrm>
            <a:off x="4419451" y="1508670"/>
            <a:ext cx="304800" cy="304800"/>
          </a:xfrm>
          <a:prstGeom prst="rect">
            <a:avLst/>
          </a:prstGeom>
          <a:noFill/>
          <a:ln>
            <a:noFill/>
          </a:ln>
        </p:spPr>
        <p:txBody>
          <a:bodyPr wrap="square" lIns="0" tIns="0" rIns="0" bIns="0" anchor="t">
            <a:spAutoFit/>
          </a:bodyPr>
          <a:lstStyle/>
          <a:p>
            <a:pPr algn="ctr"/>
            <a:endParaRPr/>
          </a:p>
        </p:txBody>
      </p:sp>
      <p:sp>
        <p:nvSpPr>
          <p:cNvPr id="19" name="Rectangle 18">
            <a:extLst>
              <a:ext uri="{FF2B5EF4-FFF2-40B4-BE49-F238E27FC236}">
                <a16:creationId xmlns:a16="http://schemas.microsoft.com/office/drawing/2014/main" id="{FA25F0B0-0DC9-29C0-DF37-46501E4B9F77}"/>
              </a:ext>
            </a:extLst>
          </p:cNvPr>
          <p:cNvSpPr/>
          <p:nvPr/>
        </p:nvSpPr>
        <p:spPr>
          <a:xfrm>
            <a:off x="6222950" y="1508670"/>
            <a:ext cx="2692300" cy="127992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0" name="Rectangle 19">
            <a:extLst>
              <a:ext uri="{FF2B5EF4-FFF2-40B4-BE49-F238E27FC236}">
                <a16:creationId xmlns:a16="http://schemas.microsoft.com/office/drawing/2014/main" id="{25DAF816-4FE3-4EFE-CF15-0DC3992EFA26}"/>
              </a:ext>
            </a:extLst>
          </p:cNvPr>
          <p:cNvSpPr/>
          <p:nvPr/>
        </p:nvSpPr>
        <p:spPr>
          <a:xfrm>
            <a:off x="7416700" y="1508670"/>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1" name="TextBox 20">
            <a:extLst>
              <a:ext uri="{FF2B5EF4-FFF2-40B4-BE49-F238E27FC236}">
                <a16:creationId xmlns:a16="http://schemas.microsoft.com/office/drawing/2014/main" id="{AC58B9B0-0A04-3F10-B7AC-06E553FDE140}"/>
              </a:ext>
            </a:extLst>
          </p:cNvPr>
          <p:cNvSpPr txBox="1"/>
          <p:nvPr/>
        </p:nvSpPr>
        <p:spPr>
          <a:xfrm>
            <a:off x="7416700" y="1508670"/>
            <a:ext cx="304800" cy="304800"/>
          </a:xfrm>
          <a:prstGeom prst="rect">
            <a:avLst/>
          </a:prstGeom>
          <a:noFill/>
          <a:ln>
            <a:noFill/>
          </a:ln>
        </p:spPr>
        <p:txBody>
          <a:bodyPr wrap="square" lIns="0" tIns="0" rIns="0" bIns="0" anchor="t">
            <a:spAutoFit/>
          </a:bodyPr>
          <a:lstStyle/>
          <a:p>
            <a:pPr algn="ctr"/>
            <a:endParaRPr/>
          </a:p>
        </p:txBody>
      </p:sp>
      <p:pic>
        <p:nvPicPr>
          <p:cNvPr id="24" name="Picture 23" descr="A diagram of a bell curve&#10;&#10;AI-generated content may be incorrect.">
            <a:extLst>
              <a:ext uri="{FF2B5EF4-FFF2-40B4-BE49-F238E27FC236}">
                <a16:creationId xmlns:a16="http://schemas.microsoft.com/office/drawing/2014/main" id="{FCA8AF6D-6C6D-2901-F40E-6C26DA8E8FA3}"/>
              </a:ext>
            </a:extLst>
          </p:cNvPr>
          <p:cNvPicPr>
            <a:picLocks noChangeAspect="1"/>
          </p:cNvPicPr>
          <p:nvPr/>
        </p:nvPicPr>
        <p:blipFill>
          <a:blip r:embed="rId3">
            <a:extLst>
              <a:ext uri="{837473B0-CC2E-450A-ABE3-18F120FF3D39}">
                <a1611:picAttrSrcUrl xmlns:a1611="http://schemas.microsoft.com/office/drawing/2016/11/main" r:id="rId4"/>
              </a:ext>
            </a:extLst>
          </a:blip>
          <a:srcRect t="9770" b="20133"/>
          <a:stretch>
            <a:fillRect/>
          </a:stretch>
        </p:blipFill>
        <p:spPr>
          <a:xfrm>
            <a:off x="165575" y="1194736"/>
            <a:ext cx="8812552" cy="3474720"/>
          </a:xfrm>
          <a:prstGeom prst="rect">
            <a:avLst/>
          </a:prstGeom>
        </p:spPr>
      </p:pic>
    </p:spTree>
    <p:extLst>
      <p:ext uri="{BB962C8B-B14F-4D97-AF65-F5344CB8AC3E}">
        <p14:creationId xmlns:p14="http://schemas.microsoft.com/office/powerpoint/2010/main" val="316593362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D048D4-8370-534F-FF25-FEF55D1725A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3D60E9C-08C6-9FD2-5986-1FE780573EE9}"/>
              </a:ext>
            </a:extLst>
          </p:cNvPr>
          <p:cNvSpPr>
            <a:spLocks noGrp="1"/>
          </p:cNvSpPr>
          <p:nvPr>
            <p:ph type="title"/>
          </p:nvPr>
        </p:nvSpPr>
        <p:spPr/>
        <p:txBody>
          <a:bodyPr>
            <a:normAutofit/>
          </a:bodyPr>
          <a:lstStyle/>
          <a:p>
            <a:r>
              <a:t>Standard Deviation</a:t>
            </a:r>
          </a:p>
        </p:txBody>
      </p:sp>
      <p:sp>
        <p:nvSpPr>
          <p:cNvPr id="4" name="Subtitle 3">
            <a:extLst>
              <a:ext uri="{FF2B5EF4-FFF2-40B4-BE49-F238E27FC236}">
                <a16:creationId xmlns:a16="http://schemas.microsoft.com/office/drawing/2014/main" id="{3E2E86AB-32C4-0F73-E7D5-A064183C277E}"/>
              </a:ext>
            </a:extLst>
          </p:cNvPr>
          <p:cNvSpPr>
            <a:spLocks noGrp="1"/>
          </p:cNvSpPr>
          <p:nvPr>
            <p:ph type="subTitle" idx="13"/>
          </p:nvPr>
        </p:nvSpPr>
        <p:spPr/>
        <p:txBody>
          <a:bodyPr>
            <a:normAutofit/>
          </a:bodyPr>
          <a:lstStyle/>
          <a:p>
            <a:r>
              <a:t>Square Root of Variance</a:t>
            </a:r>
          </a:p>
        </p:txBody>
      </p:sp>
      <p:sp>
        <p:nvSpPr>
          <p:cNvPr id="5" name="Rectangle 4">
            <a:extLst>
              <a:ext uri="{FF2B5EF4-FFF2-40B4-BE49-F238E27FC236}">
                <a16:creationId xmlns:a16="http://schemas.microsoft.com/office/drawing/2014/main" id="{C9645794-78C4-B175-C926-FE91134542E7}"/>
              </a:ext>
            </a:extLst>
          </p:cNvPr>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6" name="Rectangle 5">
            <a:extLst>
              <a:ext uri="{FF2B5EF4-FFF2-40B4-BE49-F238E27FC236}">
                <a16:creationId xmlns:a16="http://schemas.microsoft.com/office/drawing/2014/main" id="{1D5E07D3-B52C-D717-30F0-3F962F146C56}"/>
              </a:ext>
            </a:extLst>
          </p:cNvPr>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sz="1300" b="0" i="0">
                <a:solidFill>
                  <a:srgbClr val="616161"/>
                </a:solidFill>
                <a:latin typeface="Proxima Nova"/>
              </a:defRPr>
            </a:pPr>
            <a:endParaRPr/>
          </a:p>
        </p:txBody>
      </p:sp>
      <p:sp>
        <p:nvSpPr>
          <p:cNvPr id="7" name="Rectangle 6">
            <a:extLst>
              <a:ext uri="{FF2B5EF4-FFF2-40B4-BE49-F238E27FC236}">
                <a16:creationId xmlns:a16="http://schemas.microsoft.com/office/drawing/2014/main" id="{55532DF0-632B-6CA1-4CED-171CED0D6417}"/>
              </a:ext>
            </a:extLst>
          </p:cNvPr>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8" name="Rectangle 7">
            <a:extLst>
              <a:ext uri="{FF2B5EF4-FFF2-40B4-BE49-F238E27FC236}">
                <a16:creationId xmlns:a16="http://schemas.microsoft.com/office/drawing/2014/main" id="{26319FFA-261E-9F03-0C47-DF9A0D572FD7}"/>
              </a:ext>
            </a:extLst>
          </p:cNvPr>
          <p:cNvSpPr/>
          <p:nvPr/>
        </p:nvSpPr>
        <p:spPr>
          <a:xfrm>
            <a:off x="228600" y="1508670"/>
            <a:ext cx="8686800" cy="127992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9" name="Rectangle 8">
            <a:extLst>
              <a:ext uri="{FF2B5EF4-FFF2-40B4-BE49-F238E27FC236}">
                <a16:creationId xmlns:a16="http://schemas.microsoft.com/office/drawing/2014/main" id="{3F14EBE1-8372-E7F2-6E0E-BFD55D024C52}"/>
              </a:ext>
            </a:extLst>
          </p:cNvPr>
          <p:cNvSpPr/>
          <p:nvPr/>
        </p:nvSpPr>
        <p:spPr>
          <a:xfrm>
            <a:off x="228600" y="1508670"/>
            <a:ext cx="2692300" cy="127992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0" name="Rectangle 9">
            <a:extLst>
              <a:ext uri="{FF2B5EF4-FFF2-40B4-BE49-F238E27FC236}">
                <a16:creationId xmlns:a16="http://schemas.microsoft.com/office/drawing/2014/main" id="{9CBF18AA-B34B-2700-4744-9B1897A766D8}"/>
              </a:ext>
            </a:extLst>
          </p:cNvPr>
          <p:cNvSpPr/>
          <p:nvPr/>
        </p:nvSpPr>
        <p:spPr>
          <a:xfrm>
            <a:off x="1422350" y="1508670"/>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1" name="TextBox 10">
            <a:extLst>
              <a:ext uri="{FF2B5EF4-FFF2-40B4-BE49-F238E27FC236}">
                <a16:creationId xmlns:a16="http://schemas.microsoft.com/office/drawing/2014/main" id="{27B23BF3-47BD-7E82-456A-0C7151B83F2B}"/>
              </a:ext>
            </a:extLst>
          </p:cNvPr>
          <p:cNvSpPr txBox="1"/>
          <p:nvPr/>
        </p:nvSpPr>
        <p:spPr>
          <a:xfrm>
            <a:off x="1422350" y="1508670"/>
            <a:ext cx="304800" cy="304800"/>
          </a:xfrm>
          <a:prstGeom prst="rect">
            <a:avLst/>
          </a:prstGeom>
          <a:noFill/>
          <a:ln>
            <a:noFill/>
          </a:ln>
        </p:spPr>
        <p:txBody>
          <a:bodyPr wrap="square" lIns="0" tIns="0" rIns="0" bIns="0" anchor="t">
            <a:spAutoFit/>
          </a:bodyPr>
          <a:lstStyle/>
          <a:p>
            <a:pPr algn="ctr"/>
            <a:endParaRPr/>
          </a:p>
        </p:txBody>
      </p:sp>
      <p:sp>
        <p:nvSpPr>
          <p:cNvPr id="14" name="Rectangle 13">
            <a:extLst>
              <a:ext uri="{FF2B5EF4-FFF2-40B4-BE49-F238E27FC236}">
                <a16:creationId xmlns:a16="http://schemas.microsoft.com/office/drawing/2014/main" id="{CD519EBD-3257-5372-22F6-39E861A2DDF4}"/>
              </a:ext>
            </a:extLst>
          </p:cNvPr>
          <p:cNvSpPr/>
          <p:nvPr/>
        </p:nvSpPr>
        <p:spPr>
          <a:xfrm>
            <a:off x="3225700" y="1508670"/>
            <a:ext cx="2692449" cy="127992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5" name="Rectangle 14">
            <a:extLst>
              <a:ext uri="{FF2B5EF4-FFF2-40B4-BE49-F238E27FC236}">
                <a16:creationId xmlns:a16="http://schemas.microsoft.com/office/drawing/2014/main" id="{D611B207-FD00-F4E7-B49A-65C53467F8DE}"/>
              </a:ext>
            </a:extLst>
          </p:cNvPr>
          <p:cNvSpPr/>
          <p:nvPr/>
        </p:nvSpPr>
        <p:spPr>
          <a:xfrm>
            <a:off x="4419451" y="1508670"/>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6" name="TextBox 15">
            <a:extLst>
              <a:ext uri="{FF2B5EF4-FFF2-40B4-BE49-F238E27FC236}">
                <a16:creationId xmlns:a16="http://schemas.microsoft.com/office/drawing/2014/main" id="{02E35D64-606A-BCAA-7C0C-9B9917D56DF3}"/>
              </a:ext>
            </a:extLst>
          </p:cNvPr>
          <p:cNvSpPr txBox="1"/>
          <p:nvPr/>
        </p:nvSpPr>
        <p:spPr>
          <a:xfrm>
            <a:off x="4419451" y="1508670"/>
            <a:ext cx="304800" cy="304800"/>
          </a:xfrm>
          <a:prstGeom prst="rect">
            <a:avLst/>
          </a:prstGeom>
          <a:noFill/>
          <a:ln>
            <a:noFill/>
          </a:ln>
        </p:spPr>
        <p:txBody>
          <a:bodyPr wrap="square" lIns="0" tIns="0" rIns="0" bIns="0" anchor="t">
            <a:spAutoFit/>
          </a:bodyPr>
          <a:lstStyle/>
          <a:p>
            <a:pPr algn="ctr"/>
            <a:endParaRPr/>
          </a:p>
        </p:txBody>
      </p:sp>
      <p:sp>
        <p:nvSpPr>
          <p:cNvPr id="19" name="Rectangle 18">
            <a:extLst>
              <a:ext uri="{FF2B5EF4-FFF2-40B4-BE49-F238E27FC236}">
                <a16:creationId xmlns:a16="http://schemas.microsoft.com/office/drawing/2014/main" id="{1D28A1EC-33AD-E4B3-F92B-8F5C9B9C09CF}"/>
              </a:ext>
            </a:extLst>
          </p:cNvPr>
          <p:cNvSpPr/>
          <p:nvPr/>
        </p:nvSpPr>
        <p:spPr>
          <a:xfrm>
            <a:off x="6222950" y="1508670"/>
            <a:ext cx="2692300" cy="127992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0" name="Rectangle 19">
            <a:extLst>
              <a:ext uri="{FF2B5EF4-FFF2-40B4-BE49-F238E27FC236}">
                <a16:creationId xmlns:a16="http://schemas.microsoft.com/office/drawing/2014/main" id="{8B8357F1-26F3-8110-5BF3-4570E269E33A}"/>
              </a:ext>
            </a:extLst>
          </p:cNvPr>
          <p:cNvSpPr/>
          <p:nvPr/>
        </p:nvSpPr>
        <p:spPr>
          <a:xfrm>
            <a:off x="7416700" y="1508670"/>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1" name="TextBox 20">
            <a:extLst>
              <a:ext uri="{FF2B5EF4-FFF2-40B4-BE49-F238E27FC236}">
                <a16:creationId xmlns:a16="http://schemas.microsoft.com/office/drawing/2014/main" id="{43DA895A-7D53-9D9C-0336-7DF580FEBBDF}"/>
              </a:ext>
            </a:extLst>
          </p:cNvPr>
          <p:cNvSpPr txBox="1"/>
          <p:nvPr/>
        </p:nvSpPr>
        <p:spPr>
          <a:xfrm>
            <a:off x="7416700" y="1508670"/>
            <a:ext cx="304800" cy="304800"/>
          </a:xfrm>
          <a:prstGeom prst="rect">
            <a:avLst/>
          </a:prstGeom>
          <a:noFill/>
          <a:ln>
            <a:noFill/>
          </a:ln>
        </p:spPr>
        <p:txBody>
          <a:bodyPr wrap="square" lIns="0" tIns="0" rIns="0" bIns="0" anchor="t">
            <a:spAutoFit/>
          </a:bodyPr>
          <a:lstStyle/>
          <a:p>
            <a:pPr algn="ctr"/>
            <a:endParaRPr/>
          </a:p>
        </p:txBody>
      </p:sp>
      <p:pic>
        <p:nvPicPr>
          <p:cNvPr id="12" name="Picture 11" descr="A diagram of a function&#10;&#10;AI-generated content may be incorrect.">
            <a:extLst>
              <a:ext uri="{FF2B5EF4-FFF2-40B4-BE49-F238E27FC236}">
                <a16:creationId xmlns:a16="http://schemas.microsoft.com/office/drawing/2014/main" id="{5851A183-9027-C7AD-E089-52568ECD92EA}"/>
              </a:ext>
            </a:extLst>
          </p:cNvPr>
          <p:cNvPicPr>
            <a:picLocks noChangeAspect="1"/>
          </p:cNvPicPr>
          <p:nvPr/>
        </p:nvPicPr>
        <p:blipFill>
          <a:blip r:embed="rId3">
            <a:extLst>
              <a:ext uri="{837473B0-CC2E-450A-ABE3-18F120FF3D39}">
                <a1611:picAttrSrcUrl xmlns:a1611="http://schemas.microsoft.com/office/drawing/2016/11/main" r:id="rId4"/>
              </a:ext>
            </a:extLst>
          </a:blip>
          <a:srcRect t="4016" b="12692"/>
          <a:stretch>
            <a:fillRect/>
          </a:stretch>
        </p:blipFill>
        <p:spPr>
          <a:xfrm>
            <a:off x="838051" y="1064302"/>
            <a:ext cx="7772400" cy="3812302"/>
          </a:xfrm>
          <a:prstGeom prst="rect">
            <a:avLst/>
          </a:prstGeom>
        </p:spPr>
      </p:pic>
    </p:spTree>
    <p:extLst>
      <p:ext uri="{BB962C8B-B14F-4D97-AF65-F5344CB8AC3E}">
        <p14:creationId xmlns:p14="http://schemas.microsoft.com/office/powerpoint/2010/main" val="3240128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19F112-0136-B044-0626-80099CE2030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123F543-CF91-A607-9464-DD420C33C4EE}"/>
              </a:ext>
            </a:extLst>
          </p:cNvPr>
          <p:cNvSpPr>
            <a:spLocks noGrp="1"/>
          </p:cNvSpPr>
          <p:nvPr>
            <p:ph type="title"/>
          </p:nvPr>
        </p:nvSpPr>
        <p:spPr/>
        <p:txBody>
          <a:bodyPr>
            <a:normAutofit/>
          </a:bodyPr>
          <a:lstStyle/>
          <a:p>
            <a:r>
              <a:t>Standard Deviation</a:t>
            </a:r>
          </a:p>
        </p:txBody>
      </p:sp>
      <p:sp>
        <p:nvSpPr>
          <p:cNvPr id="5" name="Rectangle 4">
            <a:extLst>
              <a:ext uri="{FF2B5EF4-FFF2-40B4-BE49-F238E27FC236}">
                <a16:creationId xmlns:a16="http://schemas.microsoft.com/office/drawing/2014/main" id="{9C5B9CA8-0E4E-EE9C-F3AA-FA38F02BDDB6}"/>
              </a:ext>
            </a:extLst>
          </p:cNvPr>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6" name="Rectangle 5">
            <a:extLst>
              <a:ext uri="{FF2B5EF4-FFF2-40B4-BE49-F238E27FC236}">
                <a16:creationId xmlns:a16="http://schemas.microsoft.com/office/drawing/2014/main" id="{E1E2C3C2-36BA-8770-7321-F433F8CBC3B1}"/>
              </a:ext>
            </a:extLst>
          </p:cNvPr>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sz="1300" b="0" i="0">
                <a:solidFill>
                  <a:srgbClr val="616161"/>
                </a:solidFill>
                <a:latin typeface="Proxima Nova"/>
              </a:defRPr>
            </a:pPr>
            <a:endParaRPr/>
          </a:p>
        </p:txBody>
      </p:sp>
      <p:sp>
        <p:nvSpPr>
          <p:cNvPr id="7" name="Rectangle 6">
            <a:extLst>
              <a:ext uri="{FF2B5EF4-FFF2-40B4-BE49-F238E27FC236}">
                <a16:creationId xmlns:a16="http://schemas.microsoft.com/office/drawing/2014/main" id="{630FBC51-615D-9266-F46E-FD5A673C1D55}"/>
              </a:ext>
            </a:extLst>
          </p:cNvPr>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8" name="Rectangle 7">
            <a:extLst>
              <a:ext uri="{FF2B5EF4-FFF2-40B4-BE49-F238E27FC236}">
                <a16:creationId xmlns:a16="http://schemas.microsoft.com/office/drawing/2014/main" id="{E5B9DEB3-1270-24D3-8FF3-4782CA4EBC5C}"/>
              </a:ext>
            </a:extLst>
          </p:cNvPr>
          <p:cNvSpPr/>
          <p:nvPr/>
        </p:nvSpPr>
        <p:spPr>
          <a:xfrm>
            <a:off x="228600" y="1508670"/>
            <a:ext cx="8686800" cy="127992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9" name="Rectangle 8">
            <a:extLst>
              <a:ext uri="{FF2B5EF4-FFF2-40B4-BE49-F238E27FC236}">
                <a16:creationId xmlns:a16="http://schemas.microsoft.com/office/drawing/2014/main" id="{498CA637-177D-A4CA-84A1-31608C5D616E}"/>
              </a:ext>
            </a:extLst>
          </p:cNvPr>
          <p:cNvSpPr/>
          <p:nvPr/>
        </p:nvSpPr>
        <p:spPr>
          <a:xfrm>
            <a:off x="228600" y="1508670"/>
            <a:ext cx="2692300" cy="127992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0" name="Rectangle 9">
            <a:extLst>
              <a:ext uri="{FF2B5EF4-FFF2-40B4-BE49-F238E27FC236}">
                <a16:creationId xmlns:a16="http://schemas.microsoft.com/office/drawing/2014/main" id="{9C36B1A5-57BE-8FE7-054C-8AB6BBA1109D}"/>
              </a:ext>
            </a:extLst>
          </p:cNvPr>
          <p:cNvSpPr/>
          <p:nvPr/>
        </p:nvSpPr>
        <p:spPr>
          <a:xfrm>
            <a:off x="1422350" y="1508670"/>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1" name="TextBox 10">
            <a:extLst>
              <a:ext uri="{FF2B5EF4-FFF2-40B4-BE49-F238E27FC236}">
                <a16:creationId xmlns:a16="http://schemas.microsoft.com/office/drawing/2014/main" id="{6954E4D9-6ECC-CE87-7408-81F1F7D8DE2E}"/>
              </a:ext>
            </a:extLst>
          </p:cNvPr>
          <p:cNvSpPr txBox="1"/>
          <p:nvPr/>
        </p:nvSpPr>
        <p:spPr>
          <a:xfrm>
            <a:off x="1422350" y="1508670"/>
            <a:ext cx="304800" cy="304800"/>
          </a:xfrm>
          <a:prstGeom prst="rect">
            <a:avLst/>
          </a:prstGeom>
          <a:noFill/>
          <a:ln>
            <a:noFill/>
          </a:ln>
        </p:spPr>
        <p:txBody>
          <a:bodyPr wrap="square" lIns="0" tIns="0" rIns="0" bIns="0" anchor="t">
            <a:spAutoFit/>
          </a:bodyPr>
          <a:lstStyle/>
          <a:p>
            <a:pPr algn="ctr"/>
            <a:endParaRPr/>
          </a:p>
        </p:txBody>
      </p:sp>
      <p:sp>
        <p:nvSpPr>
          <p:cNvPr id="14" name="Rectangle 13">
            <a:extLst>
              <a:ext uri="{FF2B5EF4-FFF2-40B4-BE49-F238E27FC236}">
                <a16:creationId xmlns:a16="http://schemas.microsoft.com/office/drawing/2014/main" id="{63FA995B-B76F-1278-7ACB-A4A38A4CE405}"/>
              </a:ext>
            </a:extLst>
          </p:cNvPr>
          <p:cNvSpPr/>
          <p:nvPr/>
        </p:nvSpPr>
        <p:spPr>
          <a:xfrm>
            <a:off x="3225700" y="1508670"/>
            <a:ext cx="2692449" cy="127992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5" name="Rectangle 14">
            <a:extLst>
              <a:ext uri="{FF2B5EF4-FFF2-40B4-BE49-F238E27FC236}">
                <a16:creationId xmlns:a16="http://schemas.microsoft.com/office/drawing/2014/main" id="{1CCA6E5E-789D-24A8-43D3-5D54BF9EDCE9}"/>
              </a:ext>
            </a:extLst>
          </p:cNvPr>
          <p:cNvSpPr/>
          <p:nvPr/>
        </p:nvSpPr>
        <p:spPr>
          <a:xfrm>
            <a:off x="4419451" y="1508670"/>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6" name="TextBox 15">
            <a:extLst>
              <a:ext uri="{FF2B5EF4-FFF2-40B4-BE49-F238E27FC236}">
                <a16:creationId xmlns:a16="http://schemas.microsoft.com/office/drawing/2014/main" id="{D0616221-FF29-6DA6-5C82-4613D64F18DC}"/>
              </a:ext>
            </a:extLst>
          </p:cNvPr>
          <p:cNvSpPr txBox="1"/>
          <p:nvPr/>
        </p:nvSpPr>
        <p:spPr>
          <a:xfrm>
            <a:off x="4419451" y="1508670"/>
            <a:ext cx="304800" cy="304800"/>
          </a:xfrm>
          <a:prstGeom prst="rect">
            <a:avLst/>
          </a:prstGeom>
          <a:noFill/>
          <a:ln>
            <a:noFill/>
          </a:ln>
        </p:spPr>
        <p:txBody>
          <a:bodyPr wrap="square" lIns="0" tIns="0" rIns="0" bIns="0" anchor="t">
            <a:spAutoFit/>
          </a:bodyPr>
          <a:lstStyle/>
          <a:p>
            <a:pPr algn="ctr"/>
            <a:endParaRPr/>
          </a:p>
        </p:txBody>
      </p:sp>
      <p:sp>
        <p:nvSpPr>
          <p:cNvPr id="19" name="Rectangle 18">
            <a:extLst>
              <a:ext uri="{FF2B5EF4-FFF2-40B4-BE49-F238E27FC236}">
                <a16:creationId xmlns:a16="http://schemas.microsoft.com/office/drawing/2014/main" id="{CD83FC34-7DAA-26A6-6084-77CEF76EDDB3}"/>
              </a:ext>
            </a:extLst>
          </p:cNvPr>
          <p:cNvSpPr/>
          <p:nvPr/>
        </p:nvSpPr>
        <p:spPr>
          <a:xfrm>
            <a:off x="6222950" y="1508670"/>
            <a:ext cx="2692300" cy="127992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0" name="Rectangle 19">
            <a:extLst>
              <a:ext uri="{FF2B5EF4-FFF2-40B4-BE49-F238E27FC236}">
                <a16:creationId xmlns:a16="http://schemas.microsoft.com/office/drawing/2014/main" id="{DFD9B0B9-80DC-B227-CAB3-19FED1D54E9F}"/>
              </a:ext>
            </a:extLst>
          </p:cNvPr>
          <p:cNvSpPr/>
          <p:nvPr/>
        </p:nvSpPr>
        <p:spPr>
          <a:xfrm>
            <a:off x="7416700" y="1508670"/>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1" name="TextBox 20">
            <a:extLst>
              <a:ext uri="{FF2B5EF4-FFF2-40B4-BE49-F238E27FC236}">
                <a16:creationId xmlns:a16="http://schemas.microsoft.com/office/drawing/2014/main" id="{0A23CC3A-7E5A-2BD9-B140-735C1F5DD95E}"/>
              </a:ext>
            </a:extLst>
          </p:cNvPr>
          <p:cNvSpPr txBox="1"/>
          <p:nvPr/>
        </p:nvSpPr>
        <p:spPr>
          <a:xfrm>
            <a:off x="7416700" y="1508670"/>
            <a:ext cx="304800" cy="304800"/>
          </a:xfrm>
          <a:prstGeom prst="rect">
            <a:avLst/>
          </a:prstGeom>
          <a:noFill/>
          <a:ln>
            <a:noFill/>
          </a:ln>
        </p:spPr>
        <p:txBody>
          <a:bodyPr wrap="square" lIns="0" tIns="0" rIns="0" bIns="0" anchor="t">
            <a:spAutoFit/>
          </a:bodyPr>
          <a:lstStyle/>
          <a:p>
            <a:pPr algn="ctr"/>
            <a:endParaRPr/>
          </a:p>
        </p:txBody>
      </p:sp>
      <p:pic>
        <p:nvPicPr>
          <p:cNvPr id="13" name="Picture 12" descr="A diagram of different types of data points&#10;&#10;AI-generated content may be incorrect.">
            <a:extLst>
              <a:ext uri="{FF2B5EF4-FFF2-40B4-BE49-F238E27FC236}">
                <a16:creationId xmlns:a16="http://schemas.microsoft.com/office/drawing/2014/main" id="{43CDEF0D-7AC8-045F-B154-AD372FA510E0}"/>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685651" y="594031"/>
            <a:ext cx="7772400" cy="4389120"/>
          </a:xfrm>
          <a:prstGeom prst="rect">
            <a:avLst/>
          </a:prstGeom>
        </p:spPr>
      </p:pic>
    </p:spTree>
    <p:extLst>
      <p:ext uri="{BB962C8B-B14F-4D97-AF65-F5344CB8AC3E}">
        <p14:creationId xmlns:p14="http://schemas.microsoft.com/office/powerpoint/2010/main" val="248626600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t>Practical Examples &amp; Visualization Ideas</a:t>
            </a:r>
          </a:p>
        </p:txBody>
      </p:sp>
      <p:sp>
        <p:nvSpPr>
          <p:cNvPr id="4" name="Subtitle 3"/>
          <p:cNvSpPr>
            <a:spLocks noGrp="1"/>
          </p:cNvSpPr>
          <p:nvPr>
            <p:ph type="subTitle" idx="13"/>
          </p:nvPr>
        </p:nvSpPr>
        <p:spPr/>
        <p:txBody>
          <a:bodyPr>
            <a:normAutofit/>
          </a:bodyPr>
          <a:lstStyle/>
          <a:p>
            <a:r>
              <a:t>Dispersion in Action</a:t>
            </a:r>
          </a:p>
        </p:txBody>
      </p:sp>
      <p:sp>
        <p:nvSpPr>
          <p:cNvPr id="5" name="Rectangle 4"/>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6" name="Rectangle 5"/>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sz="1300" b="0" i="0">
                <a:solidFill>
                  <a:srgbClr val="616161"/>
                </a:solidFill>
                <a:latin typeface="Proxima Nova"/>
              </a:defRPr>
            </a:pPr>
            <a:endParaRPr/>
          </a:p>
        </p:txBody>
      </p:sp>
      <p:sp>
        <p:nvSpPr>
          <p:cNvPr id="7" name="Rectangle 6"/>
          <p:cNvSpPr/>
          <p:nvPr/>
        </p:nvSpPr>
        <p:spPr>
          <a:xfrm>
            <a:off x="228600" y="1508670"/>
            <a:ext cx="8686800"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8" name="Rectangle 7"/>
          <p:cNvSpPr/>
          <p:nvPr/>
        </p:nvSpPr>
        <p:spPr>
          <a:xfrm>
            <a:off x="228600" y="1508670"/>
            <a:ext cx="4190999"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9" name="TextBox 8"/>
          <p:cNvSpPr txBox="1"/>
          <p:nvPr/>
        </p:nvSpPr>
        <p:spPr>
          <a:xfrm>
            <a:off x="228600" y="1508670"/>
            <a:ext cx="4190999" cy="1523702"/>
          </a:xfrm>
          <a:prstGeom prst="rect">
            <a:avLst/>
          </a:prstGeom>
          <a:noFill/>
          <a:ln>
            <a:noFill/>
          </a:ln>
        </p:spPr>
        <p:txBody>
          <a:bodyPr wrap="square" lIns="190500" tIns="0" rIns="0" bIns="190500" anchor="t">
            <a:spAutoFit/>
          </a:bodyPr>
          <a:lstStyle/>
          <a:p>
            <a:pPr marL="228600" indent="-91440" algn="l">
              <a:spcBef>
                <a:spcPts val="0"/>
              </a:spcBef>
              <a:spcAft>
                <a:spcPts val="800"/>
              </a:spcAft>
              <a:buSzPct val="100000"/>
              <a:buFont typeface="Arial"/>
              <a:buChar char="•"/>
            </a:pPr>
            <a:r>
              <a:rPr sz="1300" b="1" i="0" dirty="0">
                <a:solidFill>
                  <a:srgbClr val="616161"/>
                </a:solidFill>
                <a:latin typeface="Proxima Nova"/>
              </a:rPr>
              <a:t>Box Plots:</a:t>
            </a:r>
            <a:r>
              <a:rPr sz="1300" b="0" i="0" dirty="0">
                <a:solidFill>
                  <a:srgbClr val="616161"/>
                </a:solidFill>
                <a:latin typeface="Proxima Nova"/>
              </a:rPr>
              <a:t> Show spread, quartiles, and outliers.</a:t>
            </a:r>
          </a:p>
          <a:p>
            <a:pPr marL="228600" lvl="1" indent="-91440" algn="l">
              <a:spcBef>
                <a:spcPts val="1200"/>
              </a:spcBef>
              <a:spcAft>
                <a:spcPts val="0"/>
              </a:spcAft>
              <a:buSzPct val="100000"/>
              <a:buFont typeface="Arial"/>
              <a:buChar char="•"/>
            </a:pPr>
            <a:r>
              <a:rPr sz="1300" b="1" i="0" dirty="0">
                <a:solidFill>
                  <a:srgbClr val="616161"/>
                </a:solidFill>
                <a:latin typeface="Proxima Nova"/>
              </a:rPr>
              <a:t>Histograms:</a:t>
            </a:r>
            <a:r>
              <a:rPr sz="1300" b="0" i="0" dirty="0">
                <a:solidFill>
                  <a:srgbClr val="616161"/>
                </a:solidFill>
                <a:latin typeface="Proxima Nova"/>
              </a:rPr>
              <a:t> Display distribution shape and frequency.</a:t>
            </a:r>
          </a:p>
          <a:p>
            <a:pPr marL="228600" lvl="1" indent="-91440" algn="l">
              <a:spcBef>
                <a:spcPts val="1200"/>
              </a:spcBef>
              <a:spcAft>
                <a:spcPts val="0"/>
              </a:spcAft>
              <a:buSzPct val="100000"/>
              <a:buFont typeface="Arial"/>
              <a:buChar char="•"/>
            </a:pPr>
            <a:r>
              <a:rPr sz="1300" b="1" i="0" dirty="0">
                <a:solidFill>
                  <a:srgbClr val="616161"/>
                </a:solidFill>
                <a:latin typeface="Proxima Nova"/>
              </a:rPr>
              <a:t>Scatter Plots:</a:t>
            </a:r>
            <a:r>
              <a:rPr sz="1300" b="0" i="0" dirty="0">
                <a:solidFill>
                  <a:srgbClr val="616161"/>
                </a:solidFill>
                <a:latin typeface="Proxima Nova"/>
              </a:rPr>
              <a:t> Reveal variability patterns between variables.</a:t>
            </a:r>
          </a:p>
        </p:txBody>
      </p:sp>
      <p:sp>
        <p:nvSpPr>
          <p:cNvPr id="10" name="Rectangle 9"/>
          <p:cNvSpPr/>
          <p:nvPr/>
        </p:nvSpPr>
        <p:spPr>
          <a:xfrm>
            <a:off x="4724400" y="1508670"/>
            <a:ext cx="4190999"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1" name="TextBox 10"/>
          <p:cNvSpPr txBox="1"/>
          <p:nvPr/>
        </p:nvSpPr>
        <p:spPr>
          <a:xfrm>
            <a:off x="4724400" y="1508670"/>
            <a:ext cx="4190999" cy="2362200"/>
          </a:xfrm>
          <a:prstGeom prst="rect">
            <a:avLst/>
          </a:prstGeom>
          <a:noFill/>
          <a:ln>
            <a:noFill/>
          </a:ln>
        </p:spPr>
        <p:txBody>
          <a:bodyPr wrap="square" lIns="0" tIns="0" rIns="0" bIns="0" anchor="t">
            <a:spAutoFit/>
          </a:bodyPr>
          <a:lstStyle/>
          <a:p>
            <a:pPr algn="l"/>
            <a:endParaRPr/>
          </a:p>
        </p:txBody>
      </p:sp>
      <p:pic>
        <p:nvPicPr>
          <p:cNvPr id="12" name="Picture 11" descr="tmpk0pzyaks.png"/>
          <p:cNvPicPr>
            <a:picLocks noChangeAspect="1"/>
          </p:cNvPicPr>
          <p:nvPr/>
        </p:nvPicPr>
        <p:blipFill>
          <a:blip r:embed="rId3"/>
          <a:stretch>
            <a:fillRect/>
          </a:stretch>
        </p:blipFill>
        <p:spPr>
          <a:xfrm>
            <a:off x="4724400" y="1508670"/>
            <a:ext cx="4190999" cy="2362200"/>
          </a:xfrm>
          <a:prstGeom prst="rect">
            <a:avLst/>
          </a:prstGeom>
        </p:spPr>
      </p:pic>
      <p:sp>
        <p:nvSpPr>
          <p:cNvPr id="13" name="Rectangle 12"/>
          <p:cNvSpPr/>
          <p:nvPr/>
        </p:nvSpPr>
        <p:spPr>
          <a:xfrm>
            <a:off x="4724400" y="3947070"/>
            <a:ext cx="4190999" cy="152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4" name="TextBox 13"/>
          <p:cNvSpPr txBox="1"/>
          <p:nvPr/>
        </p:nvSpPr>
        <p:spPr>
          <a:xfrm>
            <a:off x="4724400" y="3947070"/>
            <a:ext cx="4190999" cy="152400"/>
          </a:xfrm>
          <a:prstGeom prst="rect">
            <a:avLst/>
          </a:prstGeom>
          <a:noFill/>
          <a:ln>
            <a:noFill/>
          </a:ln>
        </p:spPr>
        <p:txBody>
          <a:bodyPr wrap="square" lIns="0" tIns="0" rIns="0" bIns="0" anchor="t">
            <a:spAutoFit/>
          </a:bodyPr>
          <a:lstStyle/>
          <a:p>
            <a:pPr algn="r">
              <a:spcAft>
                <a:spcPts val="1200"/>
              </a:spcAft>
            </a:pPr>
            <a:r>
              <a:rPr sz="900" b="0" i="0">
                <a:solidFill>
                  <a:srgbClr val="616161"/>
                </a:solidFill>
                <a:latin typeface="Proxima Nova"/>
              </a:rPr>
              <a:t>Photo by Isaac Smith on Unsplash</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0463F3-C645-126D-6B4D-5177B5B3162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571A6F9-3714-A15A-F5DF-50760A117134}"/>
              </a:ext>
            </a:extLst>
          </p:cNvPr>
          <p:cNvSpPr>
            <a:spLocks noGrp="1"/>
          </p:cNvSpPr>
          <p:nvPr>
            <p:ph type="title"/>
          </p:nvPr>
        </p:nvSpPr>
        <p:spPr/>
        <p:txBody>
          <a:bodyPr>
            <a:normAutofit/>
          </a:bodyPr>
          <a:lstStyle/>
          <a:p>
            <a:r>
              <a:t>Introduction to Measures of Central Tendency</a:t>
            </a:r>
          </a:p>
        </p:txBody>
      </p:sp>
      <p:sp>
        <p:nvSpPr>
          <p:cNvPr id="4" name="Subtitle 3">
            <a:extLst>
              <a:ext uri="{FF2B5EF4-FFF2-40B4-BE49-F238E27FC236}">
                <a16:creationId xmlns:a16="http://schemas.microsoft.com/office/drawing/2014/main" id="{BB6A5F53-A012-9785-8E40-694A51E62180}"/>
              </a:ext>
            </a:extLst>
          </p:cNvPr>
          <p:cNvSpPr>
            <a:spLocks noGrp="1"/>
          </p:cNvSpPr>
          <p:nvPr>
            <p:ph type="subTitle" idx="13"/>
          </p:nvPr>
        </p:nvSpPr>
        <p:spPr/>
        <p:txBody>
          <a:bodyPr>
            <a:normAutofit/>
          </a:bodyPr>
          <a:lstStyle/>
          <a:p>
            <a:r>
              <a:t>Finding the Center of Data</a:t>
            </a:r>
          </a:p>
        </p:txBody>
      </p:sp>
      <p:sp>
        <p:nvSpPr>
          <p:cNvPr id="5" name="Rectangle 4">
            <a:extLst>
              <a:ext uri="{FF2B5EF4-FFF2-40B4-BE49-F238E27FC236}">
                <a16:creationId xmlns:a16="http://schemas.microsoft.com/office/drawing/2014/main" id="{95391E36-6887-4D88-7F47-1A3B09102121}"/>
              </a:ext>
            </a:extLst>
          </p:cNvPr>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6" name="Rectangle 5">
            <a:extLst>
              <a:ext uri="{FF2B5EF4-FFF2-40B4-BE49-F238E27FC236}">
                <a16:creationId xmlns:a16="http://schemas.microsoft.com/office/drawing/2014/main" id="{D3C25FFA-6F36-FE4D-552B-CE49D3D19F26}"/>
              </a:ext>
            </a:extLst>
          </p:cNvPr>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sz="1300" b="0" i="0">
                <a:solidFill>
                  <a:srgbClr val="616161"/>
                </a:solidFill>
                <a:latin typeface="Proxima Nova"/>
              </a:defRPr>
            </a:pPr>
            <a:endParaRPr/>
          </a:p>
        </p:txBody>
      </p:sp>
      <p:sp>
        <p:nvSpPr>
          <p:cNvPr id="10" name="Rectangle 9">
            <a:extLst>
              <a:ext uri="{FF2B5EF4-FFF2-40B4-BE49-F238E27FC236}">
                <a16:creationId xmlns:a16="http://schemas.microsoft.com/office/drawing/2014/main" id="{6798857A-B334-DAAB-F4FD-02D81ADFA3E3}"/>
              </a:ext>
            </a:extLst>
          </p:cNvPr>
          <p:cNvSpPr/>
          <p:nvPr/>
        </p:nvSpPr>
        <p:spPr>
          <a:xfrm>
            <a:off x="4724400" y="1508670"/>
            <a:ext cx="4190999"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1" name="TextBox 10">
            <a:extLst>
              <a:ext uri="{FF2B5EF4-FFF2-40B4-BE49-F238E27FC236}">
                <a16:creationId xmlns:a16="http://schemas.microsoft.com/office/drawing/2014/main" id="{F0CBDE43-7903-0224-F001-A663D49A14C2}"/>
              </a:ext>
            </a:extLst>
          </p:cNvPr>
          <p:cNvSpPr txBox="1"/>
          <p:nvPr/>
        </p:nvSpPr>
        <p:spPr>
          <a:xfrm>
            <a:off x="4724400" y="1508670"/>
            <a:ext cx="4190999" cy="2362200"/>
          </a:xfrm>
          <a:prstGeom prst="rect">
            <a:avLst/>
          </a:prstGeom>
          <a:noFill/>
          <a:ln>
            <a:noFill/>
          </a:ln>
        </p:spPr>
        <p:txBody>
          <a:bodyPr wrap="square" lIns="0" tIns="0" rIns="0" bIns="0" anchor="t">
            <a:spAutoFit/>
          </a:bodyPr>
          <a:lstStyle/>
          <a:p>
            <a:pPr algn="l"/>
            <a:endParaRPr/>
          </a:p>
        </p:txBody>
      </p:sp>
      <p:sp>
        <p:nvSpPr>
          <p:cNvPr id="13" name="Rectangle 12">
            <a:extLst>
              <a:ext uri="{FF2B5EF4-FFF2-40B4-BE49-F238E27FC236}">
                <a16:creationId xmlns:a16="http://schemas.microsoft.com/office/drawing/2014/main" id="{B9348FF1-0DA4-68EB-99B6-B11F18724BE7}"/>
              </a:ext>
            </a:extLst>
          </p:cNvPr>
          <p:cNvSpPr/>
          <p:nvPr/>
        </p:nvSpPr>
        <p:spPr>
          <a:xfrm>
            <a:off x="4724400" y="3947070"/>
            <a:ext cx="4190999" cy="152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pic>
        <p:nvPicPr>
          <p:cNvPr id="3" name="Picture 2" descr="A diagram of a number of numbers&#10;&#10;AI-generated content may be incorrect.">
            <a:extLst>
              <a:ext uri="{FF2B5EF4-FFF2-40B4-BE49-F238E27FC236}">
                <a16:creationId xmlns:a16="http://schemas.microsoft.com/office/drawing/2014/main" id="{561323B2-F06C-78D1-D596-796EBD7505F4}"/>
              </a:ext>
            </a:extLst>
          </p:cNvPr>
          <p:cNvPicPr>
            <a:picLocks noChangeAspect="1"/>
          </p:cNvPicPr>
          <p:nvPr/>
        </p:nvPicPr>
        <p:blipFill>
          <a:blip r:embed="rId3">
            <a:extLst>
              <a:ext uri="{837473B0-CC2E-450A-ABE3-18F120FF3D39}">
                <a1611:picAttrSrcUrl xmlns:a1611="http://schemas.microsoft.com/office/drawing/2016/11/main" r:id="rId4"/>
              </a:ext>
            </a:extLst>
          </a:blip>
          <a:srcRect l="3333" t="1667" r="8689" b="18333"/>
          <a:stretch>
            <a:fillRect/>
          </a:stretch>
        </p:blipFill>
        <p:spPr>
          <a:xfrm>
            <a:off x="728374" y="1044030"/>
            <a:ext cx="7687247" cy="3931920"/>
          </a:xfrm>
          <a:prstGeom prst="rect">
            <a:avLst/>
          </a:prstGeom>
        </p:spPr>
      </p:pic>
    </p:spTree>
    <p:extLst>
      <p:ext uri="{BB962C8B-B14F-4D97-AF65-F5344CB8AC3E}">
        <p14:creationId xmlns:p14="http://schemas.microsoft.com/office/powerpoint/2010/main" val="387365334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t>Summary &amp; Real-World Relevance</a:t>
            </a:r>
          </a:p>
        </p:txBody>
      </p:sp>
      <p:sp>
        <p:nvSpPr>
          <p:cNvPr id="4" name="Subtitle 3"/>
          <p:cNvSpPr>
            <a:spLocks noGrp="1"/>
          </p:cNvSpPr>
          <p:nvPr>
            <p:ph type="subTitle" idx="13"/>
          </p:nvPr>
        </p:nvSpPr>
        <p:spPr/>
        <p:txBody>
          <a:bodyPr>
            <a:normAutofit/>
          </a:bodyPr>
          <a:lstStyle/>
          <a:p>
            <a:r>
              <a:t>Complete Statistical Picture</a:t>
            </a:r>
          </a:p>
        </p:txBody>
      </p:sp>
      <p:sp>
        <p:nvSpPr>
          <p:cNvPr id="5" name="Rectangle 4"/>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6" name="Rectangle 5"/>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sz="1300" b="0" i="0">
                <a:solidFill>
                  <a:srgbClr val="616161"/>
                </a:solidFill>
                <a:latin typeface="Proxima Nova"/>
              </a:defRPr>
            </a:pPr>
            <a:endParaRPr/>
          </a:p>
        </p:txBody>
      </p:sp>
      <p:sp>
        <p:nvSpPr>
          <p:cNvPr id="7" name="Rectangle 6"/>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8" name="Rectangle 7"/>
          <p:cNvSpPr/>
          <p:nvPr/>
        </p:nvSpPr>
        <p:spPr>
          <a:xfrm>
            <a:off x="228600" y="1508670"/>
            <a:ext cx="8686800" cy="127992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9" name="Rectangle 8"/>
          <p:cNvSpPr/>
          <p:nvPr/>
        </p:nvSpPr>
        <p:spPr>
          <a:xfrm>
            <a:off x="228600" y="1508670"/>
            <a:ext cx="2692300" cy="127992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0" name="Rectangle 9"/>
          <p:cNvSpPr/>
          <p:nvPr/>
        </p:nvSpPr>
        <p:spPr>
          <a:xfrm>
            <a:off x="1422350" y="1508670"/>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1" name="TextBox 10"/>
          <p:cNvSpPr txBox="1"/>
          <p:nvPr/>
        </p:nvSpPr>
        <p:spPr>
          <a:xfrm>
            <a:off x="1422350" y="1508670"/>
            <a:ext cx="304800" cy="304800"/>
          </a:xfrm>
          <a:prstGeom prst="rect">
            <a:avLst/>
          </a:prstGeom>
          <a:noFill/>
          <a:ln>
            <a:noFill/>
          </a:ln>
        </p:spPr>
        <p:txBody>
          <a:bodyPr wrap="square" lIns="0" tIns="0" rIns="0" bIns="0" anchor="t">
            <a:spAutoFit/>
          </a:bodyPr>
          <a:lstStyle/>
          <a:p>
            <a:pPr algn="ctr"/>
            <a:endParaRPr/>
          </a:p>
        </p:txBody>
      </p:sp>
      <p:pic>
        <p:nvPicPr>
          <p:cNvPr id="12" name="Picture 11" descr="tmpqg846o8s.png"/>
          <p:cNvPicPr>
            <a:picLocks noChangeAspect="1"/>
          </p:cNvPicPr>
          <p:nvPr/>
        </p:nvPicPr>
        <p:blipFill>
          <a:blip r:embed="rId3"/>
          <a:stretch>
            <a:fillRect/>
          </a:stretch>
        </p:blipFill>
        <p:spPr>
          <a:xfrm>
            <a:off x="1422350" y="1508670"/>
            <a:ext cx="304800" cy="304800"/>
          </a:xfrm>
          <a:prstGeom prst="rect">
            <a:avLst/>
          </a:prstGeom>
        </p:spPr>
      </p:pic>
      <p:sp>
        <p:nvSpPr>
          <p:cNvPr id="13" name="TextBox 12"/>
          <p:cNvSpPr txBox="1"/>
          <p:nvPr/>
        </p:nvSpPr>
        <p:spPr>
          <a:xfrm>
            <a:off x="228600" y="1965870"/>
            <a:ext cx="2692300" cy="205680"/>
          </a:xfrm>
          <a:prstGeom prst="rect">
            <a:avLst/>
          </a:prstGeom>
          <a:noFill/>
          <a:ln>
            <a:noFill/>
          </a:ln>
        </p:spPr>
        <p:txBody>
          <a:bodyPr wrap="square" lIns="0" tIns="0" rIns="0" bIns="0" anchor="t">
            <a:spAutoFit/>
          </a:bodyPr>
          <a:lstStyle/>
          <a:p>
            <a:pPr algn="ctr"/>
            <a:r>
              <a:rPr sz="1300" b="1" i="0" dirty="0">
                <a:solidFill>
                  <a:srgbClr val="616161"/>
                </a:solidFill>
                <a:latin typeface="Proxima Nova"/>
              </a:rPr>
              <a:t>Central Tendency + Dispersion</a:t>
            </a:r>
          </a:p>
          <a:p>
            <a:pPr algn="ctr">
              <a:spcAft>
                <a:spcPts val="1200"/>
              </a:spcAft>
            </a:pPr>
            <a:r>
              <a:rPr sz="1300" b="0" i="0" dirty="0">
                <a:solidFill>
                  <a:srgbClr val="616161"/>
                </a:solidFill>
                <a:latin typeface="Proxima Nova"/>
              </a:rPr>
              <a:t>Together they provide a holistic understanding of data.</a:t>
            </a:r>
          </a:p>
        </p:txBody>
      </p:sp>
      <p:sp>
        <p:nvSpPr>
          <p:cNvPr id="14" name="Rectangle 13"/>
          <p:cNvSpPr/>
          <p:nvPr/>
        </p:nvSpPr>
        <p:spPr>
          <a:xfrm>
            <a:off x="3225700" y="1508670"/>
            <a:ext cx="2692449" cy="127992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5" name="Rectangle 14"/>
          <p:cNvSpPr/>
          <p:nvPr/>
        </p:nvSpPr>
        <p:spPr>
          <a:xfrm>
            <a:off x="4419451" y="1508670"/>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6" name="TextBox 15"/>
          <p:cNvSpPr txBox="1"/>
          <p:nvPr/>
        </p:nvSpPr>
        <p:spPr>
          <a:xfrm>
            <a:off x="4419451" y="1508670"/>
            <a:ext cx="304800" cy="304800"/>
          </a:xfrm>
          <a:prstGeom prst="rect">
            <a:avLst/>
          </a:prstGeom>
          <a:noFill/>
          <a:ln>
            <a:noFill/>
          </a:ln>
        </p:spPr>
        <p:txBody>
          <a:bodyPr wrap="square" lIns="0" tIns="0" rIns="0" bIns="0" anchor="t">
            <a:spAutoFit/>
          </a:bodyPr>
          <a:lstStyle/>
          <a:p>
            <a:pPr algn="ctr"/>
            <a:endParaRPr/>
          </a:p>
        </p:txBody>
      </p:sp>
      <p:pic>
        <p:nvPicPr>
          <p:cNvPr id="17" name="Picture 16" descr="tmpwsst6qu3.png"/>
          <p:cNvPicPr>
            <a:picLocks noChangeAspect="1"/>
          </p:cNvPicPr>
          <p:nvPr/>
        </p:nvPicPr>
        <p:blipFill>
          <a:blip r:embed="rId4"/>
          <a:stretch>
            <a:fillRect/>
          </a:stretch>
        </p:blipFill>
        <p:spPr>
          <a:xfrm>
            <a:off x="4419451" y="1508670"/>
            <a:ext cx="304800" cy="304800"/>
          </a:xfrm>
          <a:prstGeom prst="rect">
            <a:avLst/>
          </a:prstGeom>
        </p:spPr>
      </p:pic>
      <p:sp>
        <p:nvSpPr>
          <p:cNvPr id="18" name="TextBox 17"/>
          <p:cNvSpPr txBox="1"/>
          <p:nvPr/>
        </p:nvSpPr>
        <p:spPr>
          <a:xfrm>
            <a:off x="3225700" y="1965870"/>
            <a:ext cx="2692449" cy="205680"/>
          </a:xfrm>
          <a:prstGeom prst="rect">
            <a:avLst/>
          </a:prstGeom>
          <a:noFill/>
          <a:ln>
            <a:noFill/>
          </a:ln>
        </p:spPr>
        <p:txBody>
          <a:bodyPr wrap="square" lIns="0" tIns="0" rIns="0" bIns="0" anchor="t">
            <a:spAutoFit/>
          </a:bodyPr>
          <a:lstStyle/>
          <a:p>
            <a:pPr algn="ctr"/>
            <a:r>
              <a:rPr sz="1300" b="1" i="0">
                <a:solidFill>
                  <a:srgbClr val="616161"/>
                </a:solidFill>
                <a:latin typeface="Proxima Nova"/>
              </a:rPr>
              <a:t>Decision-Making</a:t>
            </a:r>
          </a:p>
          <a:p>
            <a:pPr algn="ctr">
              <a:spcAft>
                <a:spcPts val="1200"/>
              </a:spcAft>
            </a:pPr>
            <a:r>
              <a:rPr sz="1300" b="0" i="0">
                <a:solidFill>
                  <a:srgbClr val="616161"/>
                </a:solidFill>
                <a:latin typeface="Proxima Nova"/>
              </a:rPr>
              <a:t>Essential for accurate forecasting, quality control, and risk assessment.</a:t>
            </a:r>
          </a:p>
        </p:txBody>
      </p:sp>
      <p:sp>
        <p:nvSpPr>
          <p:cNvPr id="19" name="Rectangle 18"/>
          <p:cNvSpPr/>
          <p:nvPr/>
        </p:nvSpPr>
        <p:spPr>
          <a:xfrm>
            <a:off x="6222950" y="1508670"/>
            <a:ext cx="2692300" cy="127992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0" name="Rectangle 19"/>
          <p:cNvSpPr/>
          <p:nvPr/>
        </p:nvSpPr>
        <p:spPr>
          <a:xfrm>
            <a:off x="7416700" y="1508670"/>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1" name="TextBox 20"/>
          <p:cNvSpPr txBox="1"/>
          <p:nvPr/>
        </p:nvSpPr>
        <p:spPr>
          <a:xfrm>
            <a:off x="7416700" y="1508670"/>
            <a:ext cx="304800" cy="304800"/>
          </a:xfrm>
          <a:prstGeom prst="rect">
            <a:avLst/>
          </a:prstGeom>
          <a:noFill/>
          <a:ln>
            <a:noFill/>
          </a:ln>
        </p:spPr>
        <p:txBody>
          <a:bodyPr wrap="square" lIns="0" tIns="0" rIns="0" bIns="0" anchor="t">
            <a:spAutoFit/>
          </a:bodyPr>
          <a:lstStyle/>
          <a:p>
            <a:pPr algn="ctr"/>
            <a:endParaRPr/>
          </a:p>
        </p:txBody>
      </p:sp>
      <p:pic>
        <p:nvPicPr>
          <p:cNvPr id="22" name="Picture 21" descr="tmp8pi81y7a.png"/>
          <p:cNvPicPr>
            <a:picLocks noChangeAspect="1"/>
          </p:cNvPicPr>
          <p:nvPr/>
        </p:nvPicPr>
        <p:blipFill>
          <a:blip r:embed="rId5"/>
          <a:stretch>
            <a:fillRect/>
          </a:stretch>
        </p:blipFill>
        <p:spPr>
          <a:xfrm>
            <a:off x="7416700" y="1508670"/>
            <a:ext cx="304800" cy="304800"/>
          </a:xfrm>
          <a:prstGeom prst="rect">
            <a:avLst/>
          </a:prstGeom>
        </p:spPr>
      </p:pic>
      <p:sp>
        <p:nvSpPr>
          <p:cNvPr id="23" name="TextBox 22"/>
          <p:cNvSpPr txBox="1"/>
          <p:nvPr/>
        </p:nvSpPr>
        <p:spPr>
          <a:xfrm>
            <a:off x="6222950" y="1965870"/>
            <a:ext cx="2692300" cy="205680"/>
          </a:xfrm>
          <a:prstGeom prst="rect">
            <a:avLst/>
          </a:prstGeom>
          <a:noFill/>
          <a:ln>
            <a:noFill/>
          </a:ln>
        </p:spPr>
        <p:txBody>
          <a:bodyPr wrap="square" lIns="0" tIns="0" rIns="0" bIns="0" anchor="t">
            <a:spAutoFit/>
          </a:bodyPr>
          <a:lstStyle/>
          <a:p>
            <a:pPr algn="ctr"/>
            <a:r>
              <a:rPr sz="1300" b="1" i="0">
                <a:solidFill>
                  <a:srgbClr val="616161"/>
                </a:solidFill>
                <a:latin typeface="Proxima Nova"/>
              </a:rPr>
              <a:t>Practical Applications</a:t>
            </a:r>
          </a:p>
          <a:p>
            <a:pPr algn="ctr">
              <a:spcAft>
                <a:spcPts val="1200"/>
              </a:spcAft>
            </a:pPr>
            <a:r>
              <a:rPr sz="1300" b="0" i="0">
                <a:solidFill>
                  <a:srgbClr val="616161"/>
                </a:solidFill>
                <a:latin typeface="Proxima Nova"/>
              </a:rPr>
              <a:t>Used in business, healthcare, manufacturing, and research.</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C49084-0C1A-5470-591B-12C565C8485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179F8D4-D35C-2B97-BA76-7962C68F909F}"/>
              </a:ext>
            </a:extLst>
          </p:cNvPr>
          <p:cNvSpPr>
            <a:spLocks noGrp="1"/>
          </p:cNvSpPr>
          <p:nvPr>
            <p:ph type="title"/>
          </p:nvPr>
        </p:nvSpPr>
        <p:spPr/>
        <p:txBody>
          <a:bodyPr>
            <a:normAutofit/>
          </a:bodyPr>
          <a:lstStyle/>
          <a:p>
            <a:r>
              <a:t>Summary &amp; Real-World Relevance</a:t>
            </a:r>
          </a:p>
        </p:txBody>
      </p:sp>
      <p:sp>
        <p:nvSpPr>
          <p:cNvPr id="5" name="Rectangle 4">
            <a:extLst>
              <a:ext uri="{FF2B5EF4-FFF2-40B4-BE49-F238E27FC236}">
                <a16:creationId xmlns:a16="http://schemas.microsoft.com/office/drawing/2014/main" id="{D05DF95A-0349-B2B5-C71B-2686EA548D3C}"/>
              </a:ext>
            </a:extLst>
          </p:cNvPr>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6" name="Rectangle 5">
            <a:extLst>
              <a:ext uri="{FF2B5EF4-FFF2-40B4-BE49-F238E27FC236}">
                <a16:creationId xmlns:a16="http://schemas.microsoft.com/office/drawing/2014/main" id="{59499419-A569-015D-DA80-DEECCE47BACD}"/>
              </a:ext>
            </a:extLst>
          </p:cNvPr>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sz="1300" b="0" i="0">
                <a:solidFill>
                  <a:srgbClr val="616161"/>
                </a:solidFill>
                <a:latin typeface="Proxima Nova"/>
              </a:defRPr>
            </a:pPr>
            <a:endParaRPr/>
          </a:p>
        </p:txBody>
      </p:sp>
      <p:sp>
        <p:nvSpPr>
          <p:cNvPr id="7" name="Rectangle 6">
            <a:extLst>
              <a:ext uri="{FF2B5EF4-FFF2-40B4-BE49-F238E27FC236}">
                <a16:creationId xmlns:a16="http://schemas.microsoft.com/office/drawing/2014/main" id="{45F01D65-019E-A63B-0102-DECE6C0D4E55}"/>
              </a:ext>
            </a:extLst>
          </p:cNvPr>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8" name="Rectangle 7">
            <a:extLst>
              <a:ext uri="{FF2B5EF4-FFF2-40B4-BE49-F238E27FC236}">
                <a16:creationId xmlns:a16="http://schemas.microsoft.com/office/drawing/2014/main" id="{104C3BAF-8053-267B-0D1D-7E287E450660}"/>
              </a:ext>
            </a:extLst>
          </p:cNvPr>
          <p:cNvSpPr/>
          <p:nvPr/>
        </p:nvSpPr>
        <p:spPr>
          <a:xfrm>
            <a:off x="228600" y="1508670"/>
            <a:ext cx="8686800" cy="127992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0" name="Rectangle 9">
            <a:extLst>
              <a:ext uri="{FF2B5EF4-FFF2-40B4-BE49-F238E27FC236}">
                <a16:creationId xmlns:a16="http://schemas.microsoft.com/office/drawing/2014/main" id="{2D576254-21C9-719D-04A8-DABC467BEAD2}"/>
              </a:ext>
            </a:extLst>
          </p:cNvPr>
          <p:cNvSpPr/>
          <p:nvPr/>
        </p:nvSpPr>
        <p:spPr>
          <a:xfrm>
            <a:off x="1422350" y="1508670"/>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1" name="TextBox 10">
            <a:extLst>
              <a:ext uri="{FF2B5EF4-FFF2-40B4-BE49-F238E27FC236}">
                <a16:creationId xmlns:a16="http://schemas.microsoft.com/office/drawing/2014/main" id="{ADED6845-4E81-131D-1B61-E8813DB2D5ED}"/>
              </a:ext>
            </a:extLst>
          </p:cNvPr>
          <p:cNvSpPr txBox="1"/>
          <p:nvPr/>
        </p:nvSpPr>
        <p:spPr>
          <a:xfrm>
            <a:off x="1422350" y="1508670"/>
            <a:ext cx="304800" cy="304800"/>
          </a:xfrm>
          <a:prstGeom prst="rect">
            <a:avLst/>
          </a:prstGeom>
          <a:noFill/>
          <a:ln>
            <a:noFill/>
          </a:ln>
        </p:spPr>
        <p:txBody>
          <a:bodyPr wrap="square" lIns="0" tIns="0" rIns="0" bIns="0" anchor="t">
            <a:spAutoFit/>
          </a:bodyPr>
          <a:lstStyle/>
          <a:p>
            <a:pPr algn="ctr"/>
            <a:endParaRPr/>
          </a:p>
        </p:txBody>
      </p:sp>
      <p:sp>
        <p:nvSpPr>
          <p:cNvPr id="14" name="Rectangle 13">
            <a:extLst>
              <a:ext uri="{FF2B5EF4-FFF2-40B4-BE49-F238E27FC236}">
                <a16:creationId xmlns:a16="http://schemas.microsoft.com/office/drawing/2014/main" id="{4D04F35B-6C8E-2357-9AEE-C373B7019744}"/>
              </a:ext>
            </a:extLst>
          </p:cNvPr>
          <p:cNvSpPr/>
          <p:nvPr/>
        </p:nvSpPr>
        <p:spPr>
          <a:xfrm>
            <a:off x="3225700" y="1508670"/>
            <a:ext cx="2692449" cy="127992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5" name="Rectangle 14">
            <a:extLst>
              <a:ext uri="{FF2B5EF4-FFF2-40B4-BE49-F238E27FC236}">
                <a16:creationId xmlns:a16="http://schemas.microsoft.com/office/drawing/2014/main" id="{6A0AE251-0616-1185-34FF-B76D1855A709}"/>
              </a:ext>
            </a:extLst>
          </p:cNvPr>
          <p:cNvSpPr/>
          <p:nvPr/>
        </p:nvSpPr>
        <p:spPr>
          <a:xfrm>
            <a:off x="4419451" y="1508670"/>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6" name="TextBox 15">
            <a:extLst>
              <a:ext uri="{FF2B5EF4-FFF2-40B4-BE49-F238E27FC236}">
                <a16:creationId xmlns:a16="http://schemas.microsoft.com/office/drawing/2014/main" id="{DAE7E763-0C93-BC64-FD56-C6930986F665}"/>
              </a:ext>
            </a:extLst>
          </p:cNvPr>
          <p:cNvSpPr txBox="1"/>
          <p:nvPr/>
        </p:nvSpPr>
        <p:spPr>
          <a:xfrm>
            <a:off x="4419451" y="1508670"/>
            <a:ext cx="304800" cy="304800"/>
          </a:xfrm>
          <a:prstGeom prst="rect">
            <a:avLst/>
          </a:prstGeom>
          <a:noFill/>
          <a:ln>
            <a:noFill/>
          </a:ln>
        </p:spPr>
        <p:txBody>
          <a:bodyPr wrap="square" lIns="0" tIns="0" rIns="0" bIns="0" anchor="t">
            <a:spAutoFit/>
          </a:bodyPr>
          <a:lstStyle/>
          <a:p>
            <a:pPr algn="ctr"/>
            <a:endParaRPr/>
          </a:p>
        </p:txBody>
      </p:sp>
      <p:sp>
        <p:nvSpPr>
          <p:cNvPr id="19" name="Rectangle 18">
            <a:extLst>
              <a:ext uri="{FF2B5EF4-FFF2-40B4-BE49-F238E27FC236}">
                <a16:creationId xmlns:a16="http://schemas.microsoft.com/office/drawing/2014/main" id="{63F0E4E3-0020-48C2-CA1B-C667379A1000}"/>
              </a:ext>
            </a:extLst>
          </p:cNvPr>
          <p:cNvSpPr/>
          <p:nvPr/>
        </p:nvSpPr>
        <p:spPr>
          <a:xfrm>
            <a:off x="6222950" y="1508670"/>
            <a:ext cx="2692300" cy="127992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0" name="Rectangle 19">
            <a:extLst>
              <a:ext uri="{FF2B5EF4-FFF2-40B4-BE49-F238E27FC236}">
                <a16:creationId xmlns:a16="http://schemas.microsoft.com/office/drawing/2014/main" id="{C2592376-4EA9-8C44-6FD0-59D5D0568D88}"/>
              </a:ext>
            </a:extLst>
          </p:cNvPr>
          <p:cNvSpPr/>
          <p:nvPr/>
        </p:nvSpPr>
        <p:spPr>
          <a:xfrm>
            <a:off x="7416700" y="1508670"/>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1" name="TextBox 20">
            <a:extLst>
              <a:ext uri="{FF2B5EF4-FFF2-40B4-BE49-F238E27FC236}">
                <a16:creationId xmlns:a16="http://schemas.microsoft.com/office/drawing/2014/main" id="{58B5ED37-074D-A577-0D51-62BC85E748D8}"/>
              </a:ext>
            </a:extLst>
          </p:cNvPr>
          <p:cNvSpPr txBox="1"/>
          <p:nvPr/>
        </p:nvSpPr>
        <p:spPr>
          <a:xfrm>
            <a:off x="7416700" y="1508670"/>
            <a:ext cx="304800" cy="304800"/>
          </a:xfrm>
          <a:prstGeom prst="rect">
            <a:avLst/>
          </a:prstGeom>
          <a:noFill/>
          <a:ln>
            <a:noFill/>
          </a:ln>
        </p:spPr>
        <p:txBody>
          <a:bodyPr wrap="square" lIns="0" tIns="0" rIns="0" bIns="0" anchor="t">
            <a:spAutoFit/>
          </a:bodyPr>
          <a:lstStyle/>
          <a:p>
            <a:pPr algn="ctr"/>
            <a:endParaRPr/>
          </a:p>
        </p:txBody>
      </p:sp>
      <p:pic>
        <p:nvPicPr>
          <p:cNvPr id="26" name="Picture 25" descr="A diagram of a method of statistical data&#10;&#10;AI-generated content may be incorrect.">
            <a:extLst>
              <a:ext uri="{FF2B5EF4-FFF2-40B4-BE49-F238E27FC236}">
                <a16:creationId xmlns:a16="http://schemas.microsoft.com/office/drawing/2014/main" id="{81F137FC-EF1A-5134-3C3F-5360A0783C1A}"/>
              </a:ext>
            </a:extLst>
          </p:cNvPr>
          <p:cNvPicPr>
            <a:picLocks noChangeAspect="1"/>
          </p:cNvPicPr>
          <p:nvPr/>
        </p:nvPicPr>
        <p:blipFill>
          <a:blip r:embed="rId3">
            <a:extLst>
              <a:ext uri="{837473B0-CC2E-450A-ABE3-18F120FF3D39}">
                <a1611:picAttrSrcUrl xmlns:a1611="http://schemas.microsoft.com/office/drawing/2016/11/main" r:id="rId4"/>
              </a:ext>
            </a:extLst>
          </a:blip>
          <a:srcRect l="4269" t="3273" r="3709" b="9587"/>
          <a:stretch>
            <a:fillRect/>
          </a:stretch>
        </p:blipFill>
        <p:spPr>
          <a:xfrm>
            <a:off x="60453" y="971550"/>
            <a:ext cx="4506248" cy="3200400"/>
          </a:xfrm>
          <a:prstGeom prst="rect">
            <a:avLst/>
          </a:prstGeom>
        </p:spPr>
      </p:pic>
      <p:pic>
        <p:nvPicPr>
          <p:cNvPr id="28" name="Picture 27" descr="A close-up of a chart&#10;&#10;AI-generated content may be incorrect.">
            <a:extLst>
              <a:ext uri="{FF2B5EF4-FFF2-40B4-BE49-F238E27FC236}">
                <a16:creationId xmlns:a16="http://schemas.microsoft.com/office/drawing/2014/main" id="{213650D0-942D-A9B7-8EAE-EE3ECB47EBCB}"/>
              </a:ext>
            </a:extLst>
          </p:cNvPr>
          <p:cNvPicPr>
            <a:picLocks noChangeAspect="1"/>
          </p:cNvPicPr>
          <p:nvPr/>
        </p:nvPicPr>
        <p:blipFill>
          <a:blip r:embed="rId5">
            <a:extLst>
              <a:ext uri="{837473B0-CC2E-450A-ABE3-18F120FF3D39}">
                <a1611:picAttrSrcUrl xmlns:a1611="http://schemas.microsoft.com/office/drawing/2016/11/main" r:id="rId4"/>
              </a:ext>
            </a:extLst>
          </a:blip>
          <a:srcRect l="4517" r="5698" b="5069"/>
          <a:stretch>
            <a:fillRect/>
          </a:stretch>
        </p:blipFill>
        <p:spPr>
          <a:xfrm>
            <a:off x="4705570" y="885317"/>
            <a:ext cx="4378693" cy="3472175"/>
          </a:xfrm>
          <a:prstGeom prst="rect">
            <a:avLst/>
          </a:prstGeom>
        </p:spPr>
      </p:pic>
    </p:spTree>
    <p:extLst>
      <p:ext uri="{BB962C8B-B14F-4D97-AF65-F5344CB8AC3E}">
        <p14:creationId xmlns:p14="http://schemas.microsoft.com/office/powerpoint/2010/main" val="389674714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2CF924-19D0-A957-C4C2-2502480B444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E0E2F91-8B02-C519-A353-2A0BFAD7D730}"/>
              </a:ext>
            </a:extLst>
          </p:cNvPr>
          <p:cNvSpPr>
            <a:spLocks noGrp="1"/>
          </p:cNvSpPr>
          <p:nvPr>
            <p:ph type="title"/>
          </p:nvPr>
        </p:nvSpPr>
        <p:spPr/>
        <p:txBody>
          <a:bodyPr>
            <a:normAutofit/>
          </a:bodyPr>
          <a:lstStyle/>
          <a:p>
            <a:r>
              <a:t>Summary &amp; Real-World Relevance</a:t>
            </a:r>
          </a:p>
        </p:txBody>
      </p:sp>
      <p:sp>
        <p:nvSpPr>
          <p:cNvPr id="5" name="Rectangle 4">
            <a:extLst>
              <a:ext uri="{FF2B5EF4-FFF2-40B4-BE49-F238E27FC236}">
                <a16:creationId xmlns:a16="http://schemas.microsoft.com/office/drawing/2014/main" id="{BCC0203E-E0A3-0525-DE96-01EB3A37ED2E}"/>
              </a:ext>
            </a:extLst>
          </p:cNvPr>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6" name="Rectangle 5">
            <a:extLst>
              <a:ext uri="{FF2B5EF4-FFF2-40B4-BE49-F238E27FC236}">
                <a16:creationId xmlns:a16="http://schemas.microsoft.com/office/drawing/2014/main" id="{DAC766D2-F6AD-2739-0049-EBC8FDACC76D}"/>
              </a:ext>
            </a:extLst>
          </p:cNvPr>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sz="1300" b="0" i="0">
                <a:solidFill>
                  <a:srgbClr val="616161"/>
                </a:solidFill>
                <a:latin typeface="Proxima Nova"/>
              </a:defRPr>
            </a:pPr>
            <a:endParaRPr/>
          </a:p>
        </p:txBody>
      </p:sp>
      <p:sp>
        <p:nvSpPr>
          <p:cNvPr id="7" name="Rectangle 6">
            <a:extLst>
              <a:ext uri="{FF2B5EF4-FFF2-40B4-BE49-F238E27FC236}">
                <a16:creationId xmlns:a16="http://schemas.microsoft.com/office/drawing/2014/main" id="{7C204760-28FF-92A0-6905-A30A02D87C25}"/>
              </a:ext>
            </a:extLst>
          </p:cNvPr>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8" name="Rectangle 7">
            <a:extLst>
              <a:ext uri="{FF2B5EF4-FFF2-40B4-BE49-F238E27FC236}">
                <a16:creationId xmlns:a16="http://schemas.microsoft.com/office/drawing/2014/main" id="{464AA01F-9A0B-B443-FE97-FD3DA9E80F0E}"/>
              </a:ext>
            </a:extLst>
          </p:cNvPr>
          <p:cNvSpPr/>
          <p:nvPr/>
        </p:nvSpPr>
        <p:spPr>
          <a:xfrm>
            <a:off x="228600" y="1508670"/>
            <a:ext cx="8686800" cy="127992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0" name="Rectangle 9">
            <a:extLst>
              <a:ext uri="{FF2B5EF4-FFF2-40B4-BE49-F238E27FC236}">
                <a16:creationId xmlns:a16="http://schemas.microsoft.com/office/drawing/2014/main" id="{8A406B95-08B5-5B28-628A-C08B8E854A53}"/>
              </a:ext>
            </a:extLst>
          </p:cNvPr>
          <p:cNvSpPr/>
          <p:nvPr/>
        </p:nvSpPr>
        <p:spPr>
          <a:xfrm>
            <a:off x="1422350" y="1508670"/>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1" name="TextBox 10">
            <a:extLst>
              <a:ext uri="{FF2B5EF4-FFF2-40B4-BE49-F238E27FC236}">
                <a16:creationId xmlns:a16="http://schemas.microsoft.com/office/drawing/2014/main" id="{55AC510B-FD38-D075-8E41-4D394E4BC373}"/>
              </a:ext>
            </a:extLst>
          </p:cNvPr>
          <p:cNvSpPr txBox="1"/>
          <p:nvPr/>
        </p:nvSpPr>
        <p:spPr>
          <a:xfrm>
            <a:off x="1422350" y="1508670"/>
            <a:ext cx="304800" cy="304800"/>
          </a:xfrm>
          <a:prstGeom prst="rect">
            <a:avLst/>
          </a:prstGeom>
          <a:noFill/>
          <a:ln>
            <a:noFill/>
          </a:ln>
        </p:spPr>
        <p:txBody>
          <a:bodyPr wrap="square" lIns="0" tIns="0" rIns="0" bIns="0" anchor="t">
            <a:spAutoFit/>
          </a:bodyPr>
          <a:lstStyle/>
          <a:p>
            <a:pPr algn="ctr"/>
            <a:endParaRPr/>
          </a:p>
        </p:txBody>
      </p:sp>
      <p:sp>
        <p:nvSpPr>
          <p:cNvPr id="14" name="Rectangle 13">
            <a:extLst>
              <a:ext uri="{FF2B5EF4-FFF2-40B4-BE49-F238E27FC236}">
                <a16:creationId xmlns:a16="http://schemas.microsoft.com/office/drawing/2014/main" id="{0285CC17-5F8F-8118-4025-2E673F8FD8AE}"/>
              </a:ext>
            </a:extLst>
          </p:cNvPr>
          <p:cNvSpPr/>
          <p:nvPr/>
        </p:nvSpPr>
        <p:spPr>
          <a:xfrm>
            <a:off x="3225700" y="1508670"/>
            <a:ext cx="2692449" cy="127992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5" name="Rectangle 14">
            <a:extLst>
              <a:ext uri="{FF2B5EF4-FFF2-40B4-BE49-F238E27FC236}">
                <a16:creationId xmlns:a16="http://schemas.microsoft.com/office/drawing/2014/main" id="{14AFFEB7-4079-B7EA-AD42-EFCC7FF7DB39}"/>
              </a:ext>
            </a:extLst>
          </p:cNvPr>
          <p:cNvSpPr/>
          <p:nvPr/>
        </p:nvSpPr>
        <p:spPr>
          <a:xfrm>
            <a:off x="4419451" y="1508670"/>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6" name="TextBox 15">
            <a:extLst>
              <a:ext uri="{FF2B5EF4-FFF2-40B4-BE49-F238E27FC236}">
                <a16:creationId xmlns:a16="http://schemas.microsoft.com/office/drawing/2014/main" id="{4A7E873B-D8FE-918F-205D-AE5F3EFDF0D3}"/>
              </a:ext>
            </a:extLst>
          </p:cNvPr>
          <p:cNvSpPr txBox="1"/>
          <p:nvPr/>
        </p:nvSpPr>
        <p:spPr>
          <a:xfrm>
            <a:off x="4419451" y="1508670"/>
            <a:ext cx="304800" cy="304800"/>
          </a:xfrm>
          <a:prstGeom prst="rect">
            <a:avLst/>
          </a:prstGeom>
          <a:noFill/>
          <a:ln>
            <a:noFill/>
          </a:ln>
        </p:spPr>
        <p:txBody>
          <a:bodyPr wrap="square" lIns="0" tIns="0" rIns="0" bIns="0" anchor="t">
            <a:spAutoFit/>
          </a:bodyPr>
          <a:lstStyle/>
          <a:p>
            <a:pPr algn="ctr"/>
            <a:endParaRPr/>
          </a:p>
        </p:txBody>
      </p:sp>
      <p:sp>
        <p:nvSpPr>
          <p:cNvPr id="19" name="Rectangle 18">
            <a:extLst>
              <a:ext uri="{FF2B5EF4-FFF2-40B4-BE49-F238E27FC236}">
                <a16:creationId xmlns:a16="http://schemas.microsoft.com/office/drawing/2014/main" id="{4B869C89-4FAA-B070-4AD3-6A6861609A45}"/>
              </a:ext>
            </a:extLst>
          </p:cNvPr>
          <p:cNvSpPr/>
          <p:nvPr/>
        </p:nvSpPr>
        <p:spPr>
          <a:xfrm>
            <a:off x="6222950" y="1508670"/>
            <a:ext cx="2692300" cy="127992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0" name="Rectangle 19">
            <a:extLst>
              <a:ext uri="{FF2B5EF4-FFF2-40B4-BE49-F238E27FC236}">
                <a16:creationId xmlns:a16="http://schemas.microsoft.com/office/drawing/2014/main" id="{BF373297-AB04-7FE6-D410-3E6D9EB04C21}"/>
              </a:ext>
            </a:extLst>
          </p:cNvPr>
          <p:cNvSpPr/>
          <p:nvPr/>
        </p:nvSpPr>
        <p:spPr>
          <a:xfrm>
            <a:off x="7416700" y="1508670"/>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1" name="TextBox 20">
            <a:extLst>
              <a:ext uri="{FF2B5EF4-FFF2-40B4-BE49-F238E27FC236}">
                <a16:creationId xmlns:a16="http://schemas.microsoft.com/office/drawing/2014/main" id="{A44B59E1-FDC0-3481-5E12-F9D70900E489}"/>
              </a:ext>
            </a:extLst>
          </p:cNvPr>
          <p:cNvSpPr txBox="1"/>
          <p:nvPr/>
        </p:nvSpPr>
        <p:spPr>
          <a:xfrm>
            <a:off x="7416700" y="1508670"/>
            <a:ext cx="304800" cy="304800"/>
          </a:xfrm>
          <a:prstGeom prst="rect">
            <a:avLst/>
          </a:prstGeom>
          <a:noFill/>
          <a:ln>
            <a:noFill/>
          </a:ln>
        </p:spPr>
        <p:txBody>
          <a:bodyPr wrap="square" lIns="0" tIns="0" rIns="0" bIns="0" anchor="t">
            <a:spAutoFit/>
          </a:bodyPr>
          <a:lstStyle/>
          <a:p>
            <a:pPr algn="ctr"/>
            <a:endParaRPr/>
          </a:p>
        </p:txBody>
      </p:sp>
      <p:pic>
        <p:nvPicPr>
          <p:cNvPr id="4" name="Picture 3" descr="A colorful lines and dots&#10;&#10;AI-generated content may be incorrect.">
            <a:extLst>
              <a:ext uri="{FF2B5EF4-FFF2-40B4-BE49-F238E27FC236}">
                <a16:creationId xmlns:a16="http://schemas.microsoft.com/office/drawing/2014/main" id="{448D3CFA-44A8-7C44-3170-4F9B58042D1E}"/>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0" y="0"/>
            <a:ext cx="9224217" cy="5760720"/>
          </a:xfrm>
          <a:prstGeom prst="rect">
            <a:avLst/>
          </a:prstGeom>
        </p:spPr>
      </p:pic>
    </p:spTree>
    <p:extLst>
      <p:ext uri="{BB962C8B-B14F-4D97-AF65-F5344CB8AC3E}">
        <p14:creationId xmlns:p14="http://schemas.microsoft.com/office/powerpoint/2010/main" val="4413304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t>Mean: Concept &amp; Formula</a:t>
            </a:r>
          </a:p>
        </p:txBody>
      </p:sp>
      <p:sp>
        <p:nvSpPr>
          <p:cNvPr id="4" name="Subtitle 3"/>
          <p:cNvSpPr>
            <a:spLocks noGrp="1"/>
          </p:cNvSpPr>
          <p:nvPr>
            <p:ph type="subTitle" idx="13"/>
          </p:nvPr>
        </p:nvSpPr>
        <p:spPr/>
        <p:txBody>
          <a:bodyPr>
            <a:normAutofit/>
          </a:bodyPr>
          <a:lstStyle/>
          <a:p>
            <a:r>
              <a:t>Arithmetic Average</a:t>
            </a:r>
          </a:p>
        </p:txBody>
      </p:sp>
      <p:sp>
        <p:nvSpPr>
          <p:cNvPr id="5" name="Rectangle 4"/>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7" name="Rectangle 6"/>
          <p:cNvSpPr/>
          <p:nvPr/>
        </p:nvSpPr>
        <p:spPr>
          <a:xfrm>
            <a:off x="228600" y="1508670"/>
            <a:ext cx="8686800"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8" name="Rectangle 7"/>
          <p:cNvSpPr/>
          <p:nvPr/>
        </p:nvSpPr>
        <p:spPr>
          <a:xfrm>
            <a:off x="228600" y="1508670"/>
            <a:ext cx="4190999"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mc:AlternateContent xmlns:mc="http://schemas.openxmlformats.org/markup-compatibility/2006" xmlns:a14="http://schemas.microsoft.com/office/drawing/2010/main">
        <mc:Choice Requires="a14">
          <p:sp>
            <p:nvSpPr>
              <p:cNvPr id="9" name="TextBox 8"/>
              <p:cNvSpPr txBox="1"/>
              <p:nvPr/>
            </p:nvSpPr>
            <p:spPr>
              <a:xfrm>
                <a:off x="228600" y="1508670"/>
                <a:ext cx="4190999" cy="1722395"/>
              </a:xfrm>
              <a:prstGeom prst="rect">
                <a:avLst/>
              </a:prstGeom>
              <a:noFill/>
              <a:ln>
                <a:noFill/>
              </a:ln>
            </p:spPr>
            <p:txBody>
              <a:bodyPr wrap="square" lIns="190500" tIns="0" rIns="0" bIns="190500" anchor="t">
                <a:spAutoFit/>
              </a:bodyPr>
              <a:lstStyle/>
              <a:p>
                <a:pPr marL="228600" indent="-91440" algn="l">
                  <a:spcBef>
                    <a:spcPts val="0"/>
                  </a:spcBef>
                  <a:spcAft>
                    <a:spcPts val="800"/>
                  </a:spcAft>
                  <a:buSzPct val="100000"/>
                  <a:buFont typeface="Arial"/>
                  <a:buChar char="•"/>
                </a:pPr>
                <a:r>
                  <a:rPr lang="en-US" sz="1300" b="1" i="0" dirty="0">
                    <a:solidFill>
                      <a:srgbClr val="616161"/>
                    </a:solidFill>
                    <a:latin typeface="Proxima Nova"/>
                  </a:rPr>
                  <a:t>Definition:</a:t>
                </a:r>
                <a:r>
                  <a:rPr lang="en-US" sz="1300" b="0" i="0" dirty="0">
                    <a:solidFill>
                      <a:srgbClr val="616161"/>
                    </a:solidFill>
                    <a:latin typeface="Proxima Nova"/>
                  </a:rPr>
                  <a:t> The mean is the sum of all data values divided by the number of values.</a:t>
                </a:r>
              </a:p>
              <a:p>
                <a:pPr marL="228600" lvl="1" indent="-91440" algn="l">
                  <a:spcBef>
                    <a:spcPts val="1200"/>
                  </a:spcBef>
                  <a:spcAft>
                    <a:spcPts val="0"/>
                  </a:spcAft>
                  <a:buSzPct val="100000"/>
                  <a:buFont typeface="Arial"/>
                  <a:buChar char="•"/>
                </a:pPr>
                <a:r>
                  <a:rPr lang="en-US" sz="1300" b="1" i="0" dirty="0">
                    <a:solidFill>
                      <a:srgbClr val="616161"/>
                    </a:solidFill>
                    <a:latin typeface="Proxima Nova"/>
                  </a:rPr>
                  <a:t>Formula:</a:t>
                </a:r>
                <a:r>
                  <a:rPr lang="en-US" sz="1300" b="0" i="0" dirty="0">
                    <a:solidFill>
                      <a:srgbClr val="616161"/>
                    </a:solidFill>
                    <a:latin typeface="Proxima Nova"/>
                  </a:rPr>
                  <a:t> </a:t>
                </a:r>
                <a14:m>
                  <m:oMath xmlns:m="http://schemas.openxmlformats.org/officeDocument/2006/math">
                    <m:acc>
                      <m:accPr>
                        <m:chr m:val="̅"/>
                        <m:ctrlPr>
                          <a:rPr lang="en-US" sz="1300" b="0" i="1" smtClean="0">
                            <a:solidFill>
                              <a:srgbClr val="616161"/>
                            </a:solidFill>
                            <a:latin typeface="Cambria Math" panose="02040503050406030204" pitchFamily="18" charset="0"/>
                          </a:rPr>
                        </m:ctrlPr>
                      </m:accPr>
                      <m:e>
                        <m:r>
                          <a:rPr lang="en-US" sz="1300" b="0" i="1" smtClean="0">
                            <a:solidFill>
                              <a:srgbClr val="616161"/>
                            </a:solidFill>
                            <a:latin typeface="Cambria Math" panose="02040503050406030204" pitchFamily="18" charset="0"/>
                          </a:rPr>
                          <m:t>𝑥</m:t>
                        </m:r>
                      </m:e>
                    </m:acc>
                    <m:r>
                      <a:rPr lang="en-US" sz="1300" b="0" i="1" smtClean="0">
                        <a:solidFill>
                          <a:srgbClr val="616161"/>
                        </a:solidFill>
                        <a:latin typeface="Cambria Math" panose="02040503050406030204" pitchFamily="18" charset="0"/>
                      </a:rPr>
                      <m:t>=</m:t>
                    </m:r>
                    <m:f>
                      <m:fPr>
                        <m:ctrlPr>
                          <a:rPr lang="ar-AE" sz="1300" b="0" i="1" smtClean="0">
                            <a:solidFill>
                              <a:srgbClr val="616161"/>
                            </a:solidFill>
                            <a:latin typeface="Cambria Math" panose="02040503050406030204" pitchFamily="18" charset="0"/>
                          </a:rPr>
                        </m:ctrlPr>
                      </m:fPr>
                      <m:num>
                        <m:nary>
                          <m:naryPr>
                            <m:chr m:val="∑"/>
                            <m:subHide m:val="on"/>
                            <m:supHide m:val="on"/>
                            <m:ctrlPr>
                              <a:rPr lang="ar-AE" sz="1300" b="0" i="1" smtClean="0">
                                <a:solidFill>
                                  <a:srgbClr val="616161"/>
                                </a:solidFill>
                                <a:latin typeface="Cambria Math" panose="02040503050406030204" pitchFamily="18" charset="0"/>
                              </a:rPr>
                            </m:ctrlPr>
                          </m:naryPr>
                          <m:sub/>
                          <m:sup/>
                          <m:e>
                            <m:r>
                              <a:rPr lang="en-US" sz="1300" b="0" i="1" smtClean="0">
                                <a:solidFill>
                                  <a:srgbClr val="616161"/>
                                </a:solidFill>
                                <a:latin typeface="Cambria Math" panose="02040503050406030204" pitchFamily="18" charset="0"/>
                              </a:rPr>
                              <m:t>𝑥𝑖</m:t>
                            </m:r>
                          </m:e>
                        </m:nary>
                      </m:num>
                      <m:den>
                        <m:r>
                          <a:rPr lang="en-US" sz="1300" b="0" i="1" smtClean="0">
                            <a:solidFill>
                              <a:srgbClr val="616161"/>
                            </a:solidFill>
                            <a:latin typeface="Cambria Math" panose="02040503050406030204" pitchFamily="18" charset="0"/>
                          </a:rPr>
                          <m:t>𝑛</m:t>
                        </m:r>
                      </m:den>
                    </m:f>
                  </m:oMath>
                </a14:m>
                <a:endParaRPr lang="ar-AE" sz="1300" b="0" i="0" dirty="0">
                  <a:solidFill>
                    <a:srgbClr val="616161"/>
                  </a:solidFill>
                  <a:latin typeface="Proxima Nova"/>
                </a:endParaRPr>
              </a:p>
              <a:p>
                <a:pPr marL="228600" lvl="1" indent="-91440" algn="l">
                  <a:spcBef>
                    <a:spcPts val="1200"/>
                  </a:spcBef>
                  <a:spcAft>
                    <a:spcPts val="0"/>
                  </a:spcAft>
                  <a:buSzPct val="100000"/>
                  <a:buFont typeface="Arial"/>
                  <a:buChar char="•"/>
                </a:pPr>
                <a:r>
                  <a:rPr lang="en-US" sz="1300" b="1" i="0" dirty="0">
                    <a:solidFill>
                      <a:srgbClr val="616161"/>
                    </a:solidFill>
                    <a:latin typeface="Proxima Nova"/>
                  </a:rPr>
                  <a:t>Best Use:</a:t>
                </a:r>
                <a:r>
                  <a:rPr lang="en-US" sz="1300" b="0" i="0" dirty="0">
                    <a:solidFill>
                      <a:srgbClr val="616161"/>
                    </a:solidFill>
                    <a:latin typeface="Proxima Nova"/>
                  </a:rPr>
                  <a:t> Works best for balanced, numeric datasets without extreme outliers.</a:t>
                </a:r>
                <a:endParaRPr sz="1300" b="0" i="0" dirty="0">
                  <a:solidFill>
                    <a:srgbClr val="616161"/>
                  </a:solidFill>
                  <a:latin typeface="Proxima Nova"/>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228600" y="1508670"/>
                <a:ext cx="4190999" cy="1722395"/>
              </a:xfrm>
              <a:prstGeom prst="rect">
                <a:avLst/>
              </a:prstGeom>
              <a:blipFill>
                <a:blip r:embed="rId3"/>
                <a:stretch>
                  <a:fillRect t="-2920"/>
                </a:stretch>
              </a:blipFill>
              <a:ln>
                <a:noFill/>
              </a:ln>
            </p:spPr>
            <p:txBody>
              <a:bodyPr/>
              <a:lstStyle/>
              <a:p>
                <a:r>
                  <a:rPr lang="en-US">
                    <a:noFill/>
                  </a:rPr>
                  <a:t> </a:t>
                </a:r>
              </a:p>
            </p:txBody>
          </p:sp>
        </mc:Fallback>
      </mc:AlternateContent>
      <p:sp>
        <p:nvSpPr>
          <p:cNvPr id="10" name="Rectangle 9"/>
          <p:cNvSpPr/>
          <p:nvPr/>
        </p:nvSpPr>
        <p:spPr>
          <a:xfrm>
            <a:off x="4724400" y="1508670"/>
            <a:ext cx="4190999"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1" name="TextBox 10"/>
          <p:cNvSpPr txBox="1"/>
          <p:nvPr/>
        </p:nvSpPr>
        <p:spPr>
          <a:xfrm>
            <a:off x="4724400" y="1508670"/>
            <a:ext cx="4190999" cy="2362200"/>
          </a:xfrm>
          <a:prstGeom prst="rect">
            <a:avLst/>
          </a:prstGeom>
          <a:noFill/>
          <a:ln>
            <a:noFill/>
          </a:ln>
        </p:spPr>
        <p:txBody>
          <a:bodyPr wrap="square" lIns="0" tIns="0" rIns="0" bIns="0" anchor="t">
            <a:spAutoFit/>
          </a:bodyPr>
          <a:lstStyle/>
          <a:p>
            <a:pPr algn="l"/>
            <a:endParaRPr/>
          </a:p>
        </p:txBody>
      </p:sp>
      <p:pic>
        <p:nvPicPr>
          <p:cNvPr id="12" name="Picture 11" descr="tmpfu46_qse.png"/>
          <p:cNvPicPr>
            <a:picLocks noChangeAspect="1"/>
          </p:cNvPicPr>
          <p:nvPr/>
        </p:nvPicPr>
        <p:blipFill>
          <a:blip r:embed="rId4"/>
          <a:stretch>
            <a:fillRect/>
          </a:stretch>
        </p:blipFill>
        <p:spPr>
          <a:xfrm>
            <a:off x="4724400" y="1508670"/>
            <a:ext cx="4190999" cy="2362200"/>
          </a:xfrm>
          <a:prstGeom prst="rect">
            <a:avLst/>
          </a:prstGeom>
        </p:spPr>
      </p:pic>
      <p:sp>
        <p:nvSpPr>
          <p:cNvPr id="13" name="Rectangle 12"/>
          <p:cNvSpPr/>
          <p:nvPr/>
        </p:nvSpPr>
        <p:spPr>
          <a:xfrm>
            <a:off x="4724400" y="3947070"/>
            <a:ext cx="4190999" cy="152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4" name="TextBox 13"/>
          <p:cNvSpPr txBox="1"/>
          <p:nvPr/>
        </p:nvSpPr>
        <p:spPr>
          <a:xfrm>
            <a:off x="4724400" y="3947070"/>
            <a:ext cx="4190999" cy="152400"/>
          </a:xfrm>
          <a:prstGeom prst="rect">
            <a:avLst/>
          </a:prstGeom>
          <a:noFill/>
          <a:ln>
            <a:noFill/>
          </a:ln>
        </p:spPr>
        <p:txBody>
          <a:bodyPr wrap="square" lIns="0" tIns="0" rIns="0" bIns="0" anchor="t">
            <a:spAutoFit/>
          </a:bodyPr>
          <a:lstStyle/>
          <a:p>
            <a:pPr algn="r">
              <a:spcAft>
                <a:spcPts val="1200"/>
              </a:spcAft>
            </a:pPr>
            <a:r>
              <a:rPr sz="900" b="0" i="0">
                <a:solidFill>
                  <a:srgbClr val="616161"/>
                </a:solidFill>
                <a:latin typeface="Proxima Nova"/>
              </a:rPr>
              <a:t>Photo by Antoine Dautry on Unsplash</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t>Mean: Graphical Visualization</a:t>
            </a:r>
          </a:p>
        </p:txBody>
      </p:sp>
      <p:sp>
        <p:nvSpPr>
          <p:cNvPr id="4" name="Subtitle 3"/>
          <p:cNvSpPr>
            <a:spLocks noGrp="1"/>
          </p:cNvSpPr>
          <p:nvPr>
            <p:ph type="subTitle" idx="13"/>
          </p:nvPr>
        </p:nvSpPr>
        <p:spPr/>
        <p:txBody>
          <a:bodyPr>
            <a:normAutofit/>
          </a:bodyPr>
          <a:lstStyle/>
          <a:p>
            <a:r>
              <a:t>The Balance Point</a:t>
            </a:r>
          </a:p>
        </p:txBody>
      </p:sp>
      <p:sp>
        <p:nvSpPr>
          <p:cNvPr id="5" name="Rectangle 4"/>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6" name="Rectangle 5"/>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sz="1300" b="0" i="0">
                <a:solidFill>
                  <a:srgbClr val="616161"/>
                </a:solidFill>
                <a:latin typeface="Proxima Nova"/>
              </a:defRPr>
            </a:pPr>
            <a:endParaRPr/>
          </a:p>
        </p:txBody>
      </p:sp>
      <p:sp>
        <p:nvSpPr>
          <p:cNvPr id="7" name="Rectangle 6"/>
          <p:cNvSpPr/>
          <p:nvPr/>
        </p:nvSpPr>
        <p:spPr>
          <a:xfrm>
            <a:off x="228600" y="1508670"/>
            <a:ext cx="8686800"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8" name="Rectangle 7"/>
          <p:cNvSpPr/>
          <p:nvPr/>
        </p:nvSpPr>
        <p:spPr>
          <a:xfrm>
            <a:off x="228600" y="1508670"/>
            <a:ext cx="4190999"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9" name="TextBox 8"/>
          <p:cNvSpPr txBox="1"/>
          <p:nvPr/>
        </p:nvSpPr>
        <p:spPr>
          <a:xfrm>
            <a:off x="228600" y="1508670"/>
            <a:ext cx="4190999" cy="1935063"/>
          </a:xfrm>
          <a:prstGeom prst="rect">
            <a:avLst/>
          </a:prstGeom>
          <a:noFill/>
          <a:ln>
            <a:noFill/>
          </a:ln>
        </p:spPr>
        <p:txBody>
          <a:bodyPr wrap="square" lIns="190500" tIns="0" rIns="0" bIns="190500" anchor="t">
            <a:spAutoFit/>
          </a:bodyPr>
          <a:lstStyle/>
          <a:p>
            <a:pPr marL="228600" indent="-91440" algn="l">
              <a:spcBef>
                <a:spcPts val="0"/>
              </a:spcBef>
              <a:spcAft>
                <a:spcPts val="800"/>
              </a:spcAft>
              <a:buSzPct val="100000"/>
              <a:buFont typeface="Arial"/>
              <a:buChar char="•"/>
            </a:pPr>
            <a:r>
              <a:rPr sz="1300" b="1" i="0">
                <a:solidFill>
                  <a:srgbClr val="616161"/>
                </a:solidFill>
                <a:latin typeface="Proxima Nova"/>
              </a:rPr>
              <a:t>Reference Line:</a:t>
            </a:r>
            <a:r>
              <a:rPr sz="1300" b="0" i="0">
                <a:solidFill>
                  <a:srgbClr val="616161"/>
                </a:solidFill>
                <a:latin typeface="Proxima Nova"/>
              </a:rPr>
              <a:t> The mean can be represented as a horizontal line across data plots.</a:t>
            </a:r>
          </a:p>
          <a:p>
            <a:pPr marL="228600" lvl="1" indent="-91440" algn="l">
              <a:spcBef>
                <a:spcPts val="1200"/>
              </a:spcBef>
              <a:spcAft>
                <a:spcPts val="0"/>
              </a:spcAft>
              <a:buSzPct val="100000"/>
              <a:buFont typeface="Arial"/>
              <a:buChar char="•"/>
            </a:pPr>
            <a:r>
              <a:rPr sz="1300" b="1" i="0">
                <a:solidFill>
                  <a:srgbClr val="616161"/>
                </a:solidFill>
                <a:latin typeface="Proxima Nova"/>
              </a:rPr>
              <a:t>Balance Point:</a:t>
            </a:r>
            <a:r>
              <a:rPr sz="1300" b="0" i="0">
                <a:solidFill>
                  <a:srgbClr val="616161"/>
                </a:solidFill>
                <a:latin typeface="Proxima Nova"/>
              </a:rPr>
              <a:t> Acts as the equilibrium where data values balance out.</a:t>
            </a:r>
          </a:p>
          <a:p>
            <a:pPr marL="228600" lvl="1" indent="-91440" algn="l">
              <a:spcBef>
                <a:spcPts val="1200"/>
              </a:spcBef>
              <a:spcAft>
                <a:spcPts val="0"/>
              </a:spcAft>
              <a:buSzPct val="100000"/>
              <a:buFont typeface="Arial"/>
              <a:buChar char="•"/>
            </a:pPr>
            <a:r>
              <a:rPr sz="1300" b="1" i="0">
                <a:solidFill>
                  <a:srgbClr val="616161"/>
                </a:solidFill>
                <a:latin typeface="Proxima Nova"/>
              </a:rPr>
              <a:t>Symmetry vs. Skew:</a:t>
            </a:r>
            <a:r>
              <a:rPr sz="1300" b="0" i="0">
                <a:solidFill>
                  <a:srgbClr val="616161"/>
                </a:solidFill>
                <a:latin typeface="Proxima Nova"/>
              </a:rPr>
              <a:t> In symmetric distributions, the mean is central; in skewed data, it shifts toward the tail.</a:t>
            </a:r>
          </a:p>
        </p:txBody>
      </p:sp>
      <p:sp>
        <p:nvSpPr>
          <p:cNvPr id="10" name="Rectangle 9"/>
          <p:cNvSpPr/>
          <p:nvPr/>
        </p:nvSpPr>
        <p:spPr>
          <a:xfrm>
            <a:off x="4724400" y="1508670"/>
            <a:ext cx="4190999"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1" name="TextBox 10"/>
          <p:cNvSpPr txBox="1"/>
          <p:nvPr/>
        </p:nvSpPr>
        <p:spPr>
          <a:xfrm>
            <a:off x="4724400" y="1508670"/>
            <a:ext cx="4190999" cy="2362200"/>
          </a:xfrm>
          <a:prstGeom prst="rect">
            <a:avLst/>
          </a:prstGeom>
          <a:noFill/>
          <a:ln>
            <a:noFill/>
          </a:ln>
        </p:spPr>
        <p:txBody>
          <a:bodyPr wrap="square" lIns="0" tIns="0" rIns="0" bIns="0" anchor="t">
            <a:spAutoFit/>
          </a:bodyPr>
          <a:lstStyle/>
          <a:p>
            <a:pPr algn="l"/>
            <a:endParaRPr/>
          </a:p>
        </p:txBody>
      </p:sp>
      <p:pic>
        <p:nvPicPr>
          <p:cNvPr id="12" name="Picture 11" descr="tmpfqr2not3.png"/>
          <p:cNvPicPr>
            <a:picLocks noChangeAspect="1"/>
          </p:cNvPicPr>
          <p:nvPr/>
        </p:nvPicPr>
        <p:blipFill>
          <a:blip r:embed="rId3"/>
          <a:stretch>
            <a:fillRect/>
          </a:stretch>
        </p:blipFill>
        <p:spPr>
          <a:xfrm>
            <a:off x="4724400" y="1508670"/>
            <a:ext cx="4190999" cy="2362200"/>
          </a:xfrm>
          <a:prstGeom prst="rect">
            <a:avLst/>
          </a:prstGeom>
        </p:spPr>
      </p:pic>
      <p:sp>
        <p:nvSpPr>
          <p:cNvPr id="13" name="Rectangle 12"/>
          <p:cNvSpPr/>
          <p:nvPr/>
        </p:nvSpPr>
        <p:spPr>
          <a:xfrm>
            <a:off x="4724400" y="3947070"/>
            <a:ext cx="4190999" cy="152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4" name="TextBox 13"/>
          <p:cNvSpPr txBox="1"/>
          <p:nvPr/>
        </p:nvSpPr>
        <p:spPr>
          <a:xfrm>
            <a:off x="4724400" y="3947070"/>
            <a:ext cx="4190999" cy="152400"/>
          </a:xfrm>
          <a:prstGeom prst="rect">
            <a:avLst/>
          </a:prstGeom>
          <a:noFill/>
          <a:ln>
            <a:noFill/>
          </a:ln>
        </p:spPr>
        <p:txBody>
          <a:bodyPr wrap="square" lIns="0" tIns="0" rIns="0" bIns="0" anchor="t">
            <a:spAutoFit/>
          </a:bodyPr>
          <a:lstStyle/>
          <a:p>
            <a:pPr algn="r">
              <a:spcAft>
                <a:spcPts val="1200"/>
              </a:spcAft>
            </a:pPr>
            <a:r>
              <a:rPr sz="900" b="0" i="0">
                <a:solidFill>
                  <a:srgbClr val="616161"/>
                </a:solidFill>
                <a:latin typeface="Proxima Nova"/>
              </a:rPr>
              <a:t>Photo by Jianu tr on Unsplash</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D0BA30-77A2-1AB2-8042-0D90F528E0E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9BD57CA-2194-9A20-2C21-B05C2917C6D9}"/>
              </a:ext>
            </a:extLst>
          </p:cNvPr>
          <p:cNvSpPr>
            <a:spLocks noGrp="1"/>
          </p:cNvSpPr>
          <p:nvPr>
            <p:ph type="title"/>
          </p:nvPr>
        </p:nvSpPr>
        <p:spPr/>
        <p:txBody>
          <a:bodyPr>
            <a:normAutofit/>
          </a:bodyPr>
          <a:lstStyle/>
          <a:p>
            <a:r>
              <a:t>Mean: Graphical Visualization</a:t>
            </a:r>
          </a:p>
        </p:txBody>
      </p:sp>
      <p:sp>
        <p:nvSpPr>
          <p:cNvPr id="4" name="Subtitle 3">
            <a:extLst>
              <a:ext uri="{FF2B5EF4-FFF2-40B4-BE49-F238E27FC236}">
                <a16:creationId xmlns:a16="http://schemas.microsoft.com/office/drawing/2014/main" id="{D647B79E-A464-4C9C-3434-EF6471B4C597}"/>
              </a:ext>
            </a:extLst>
          </p:cNvPr>
          <p:cNvSpPr>
            <a:spLocks noGrp="1"/>
          </p:cNvSpPr>
          <p:nvPr>
            <p:ph type="subTitle" idx="13"/>
          </p:nvPr>
        </p:nvSpPr>
        <p:spPr/>
        <p:txBody>
          <a:bodyPr>
            <a:normAutofit/>
          </a:bodyPr>
          <a:lstStyle/>
          <a:p>
            <a:r>
              <a:rPr dirty="0"/>
              <a:t>The </a:t>
            </a:r>
            <a:r>
              <a:rPr lang="en-US" dirty="0"/>
              <a:t>Reference Line</a:t>
            </a:r>
            <a:endParaRPr dirty="0"/>
          </a:p>
        </p:txBody>
      </p:sp>
      <p:sp>
        <p:nvSpPr>
          <p:cNvPr id="5" name="Rectangle 4">
            <a:extLst>
              <a:ext uri="{FF2B5EF4-FFF2-40B4-BE49-F238E27FC236}">
                <a16:creationId xmlns:a16="http://schemas.microsoft.com/office/drawing/2014/main" id="{65A86414-2223-98FB-93D4-2F08A5DE9CFB}"/>
              </a:ext>
            </a:extLst>
          </p:cNvPr>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6" name="Rectangle 5">
            <a:extLst>
              <a:ext uri="{FF2B5EF4-FFF2-40B4-BE49-F238E27FC236}">
                <a16:creationId xmlns:a16="http://schemas.microsoft.com/office/drawing/2014/main" id="{66C6AFCC-DC14-837D-E0A6-5314A5E90C10}"/>
              </a:ext>
            </a:extLst>
          </p:cNvPr>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sz="1300" b="0" i="0">
                <a:solidFill>
                  <a:srgbClr val="616161"/>
                </a:solidFill>
                <a:latin typeface="Proxima Nova"/>
              </a:defRPr>
            </a:pPr>
            <a:endParaRPr/>
          </a:p>
        </p:txBody>
      </p:sp>
      <p:sp>
        <p:nvSpPr>
          <p:cNvPr id="7" name="Rectangle 6">
            <a:extLst>
              <a:ext uri="{FF2B5EF4-FFF2-40B4-BE49-F238E27FC236}">
                <a16:creationId xmlns:a16="http://schemas.microsoft.com/office/drawing/2014/main" id="{7A32F9BB-F694-65A0-47A5-6B3D6D4B0418}"/>
              </a:ext>
            </a:extLst>
          </p:cNvPr>
          <p:cNvSpPr/>
          <p:nvPr/>
        </p:nvSpPr>
        <p:spPr>
          <a:xfrm>
            <a:off x="228600" y="1508670"/>
            <a:ext cx="8686800"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8" name="Rectangle 7">
            <a:extLst>
              <a:ext uri="{FF2B5EF4-FFF2-40B4-BE49-F238E27FC236}">
                <a16:creationId xmlns:a16="http://schemas.microsoft.com/office/drawing/2014/main" id="{88B3FC84-8762-C0D6-A5F6-1858B446A883}"/>
              </a:ext>
            </a:extLst>
          </p:cNvPr>
          <p:cNvSpPr/>
          <p:nvPr/>
        </p:nvSpPr>
        <p:spPr>
          <a:xfrm>
            <a:off x="228600" y="1508670"/>
            <a:ext cx="4190999"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0" name="Rectangle 9">
            <a:extLst>
              <a:ext uri="{FF2B5EF4-FFF2-40B4-BE49-F238E27FC236}">
                <a16:creationId xmlns:a16="http://schemas.microsoft.com/office/drawing/2014/main" id="{09B58993-62D7-88BC-2B01-BB0B88A43E13}"/>
              </a:ext>
            </a:extLst>
          </p:cNvPr>
          <p:cNvSpPr/>
          <p:nvPr/>
        </p:nvSpPr>
        <p:spPr>
          <a:xfrm>
            <a:off x="4724400" y="1508670"/>
            <a:ext cx="4190999"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1" name="TextBox 10">
            <a:extLst>
              <a:ext uri="{FF2B5EF4-FFF2-40B4-BE49-F238E27FC236}">
                <a16:creationId xmlns:a16="http://schemas.microsoft.com/office/drawing/2014/main" id="{BFDDC58D-46DE-3CBA-B8EC-0B78D7F47692}"/>
              </a:ext>
            </a:extLst>
          </p:cNvPr>
          <p:cNvSpPr txBox="1"/>
          <p:nvPr/>
        </p:nvSpPr>
        <p:spPr>
          <a:xfrm>
            <a:off x="4724400" y="1508670"/>
            <a:ext cx="4190999" cy="2362200"/>
          </a:xfrm>
          <a:prstGeom prst="rect">
            <a:avLst/>
          </a:prstGeom>
          <a:noFill/>
          <a:ln>
            <a:noFill/>
          </a:ln>
        </p:spPr>
        <p:txBody>
          <a:bodyPr wrap="square" lIns="0" tIns="0" rIns="0" bIns="0" anchor="t">
            <a:spAutoFit/>
          </a:bodyPr>
          <a:lstStyle/>
          <a:p>
            <a:pPr algn="l"/>
            <a:endParaRPr/>
          </a:p>
        </p:txBody>
      </p:sp>
      <p:sp>
        <p:nvSpPr>
          <p:cNvPr id="13" name="Rectangle 12">
            <a:extLst>
              <a:ext uri="{FF2B5EF4-FFF2-40B4-BE49-F238E27FC236}">
                <a16:creationId xmlns:a16="http://schemas.microsoft.com/office/drawing/2014/main" id="{E09596A4-61C9-FA66-7CE8-CD9810623DA7}"/>
              </a:ext>
            </a:extLst>
          </p:cNvPr>
          <p:cNvSpPr/>
          <p:nvPr/>
        </p:nvSpPr>
        <p:spPr>
          <a:xfrm>
            <a:off x="4724400" y="3947070"/>
            <a:ext cx="4190999" cy="152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4" name="TextBox 13">
            <a:extLst>
              <a:ext uri="{FF2B5EF4-FFF2-40B4-BE49-F238E27FC236}">
                <a16:creationId xmlns:a16="http://schemas.microsoft.com/office/drawing/2014/main" id="{CFFA2051-C157-0238-10A2-B2648E76D553}"/>
              </a:ext>
            </a:extLst>
          </p:cNvPr>
          <p:cNvSpPr txBox="1"/>
          <p:nvPr/>
        </p:nvSpPr>
        <p:spPr>
          <a:xfrm>
            <a:off x="4724400" y="3947070"/>
            <a:ext cx="4190999" cy="152400"/>
          </a:xfrm>
          <a:prstGeom prst="rect">
            <a:avLst/>
          </a:prstGeom>
          <a:noFill/>
          <a:ln>
            <a:noFill/>
          </a:ln>
        </p:spPr>
        <p:txBody>
          <a:bodyPr wrap="square" lIns="0" tIns="0" rIns="0" bIns="0" anchor="t">
            <a:spAutoFit/>
          </a:bodyPr>
          <a:lstStyle/>
          <a:p>
            <a:pPr algn="r">
              <a:spcAft>
                <a:spcPts val="1200"/>
              </a:spcAft>
            </a:pPr>
            <a:r>
              <a:rPr sz="900" b="0" i="0">
                <a:solidFill>
                  <a:srgbClr val="616161"/>
                </a:solidFill>
                <a:latin typeface="Proxima Nova"/>
              </a:rPr>
              <a:t>Photo by Jianu tr on Unsplash</a:t>
            </a:r>
          </a:p>
        </p:txBody>
      </p:sp>
      <p:pic>
        <p:nvPicPr>
          <p:cNvPr id="19" name="Picture 18" descr="A comparison of a normal and standard deviation&#10;&#10;AI-generated content may be incorrect.">
            <a:extLst>
              <a:ext uri="{FF2B5EF4-FFF2-40B4-BE49-F238E27FC236}">
                <a16:creationId xmlns:a16="http://schemas.microsoft.com/office/drawing/2014/main" id="{300BCC5A-6D93-4D95-E2DB-7D3DF360C0B2}"/>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459599" y="1109730"/>
            <a:ext cx="7772400" cy="3825288"/>
          </a:xfrm>
          <a:prstGeom prst="rect">
            <a:avLst/>
          </a:prstGeom>
        </p:spPr>
      </p:pic>
      <p:sp>
        <p:nvSpPr>
          <p:cNvPr id="20" name="TextBox 19">
            <a:extLst>
              <a:ext uri="{FF2B5EF4-FFF2-40B4-BE49-F238E27FC236}">
                <a16:creationId xmlns:a16="http://schemas.microsoft.com/office/drawing/2014/main" id="{48075C1A-A373-80A6-4A08-6DD5D2808096}"/>
              </a:ext>
            </a:extLst>
          </p:cNvPr>
          <p:cNvSpPr txBox="1"/>
          <p:nvPr/>
        </p:nvSpPr>
        <p:spPr>
          <a:xfrm>
            <a:off x="459601" y="4728586"/>
            <a:ext cx="7772400" cy="230832"/>
          </a:xfrm>
          <a:prstGeom prst="rect">
            <a:avLst/>
          </a:prstGeom>
          <a:noFill/>
        </p:spPr>
        <p:txBody>
          <a:bodyPr wrap="square" rtlCol="0">
            <a:spAutoFit/>
          </a:bodyPr>
          <a:lstStyle/>
          <a:p>
            <a:r>
              <a:rPr lang="en-US" sz="900">
                <a:hlinkClick r:id="rId4" tooltip="https://www.frontiersin.org/articles/10.3389/fpsyg.2018.02104/full"/>
              </a:rPr>
              <a:t>This Photo</a:t>
            </a:r>
            <a:r>
              <a:rPr lang="en-US" sz="900"/>
              <a:t> by Unknown Author is licensed under </a:t>
            </a:r>
            <a:r>
              <a:rPr lang="en-US" sz="900">
                <a:hlinkClick r:id="rId5" tooltip="https://creativecommons.org/licenses/by/3.0/"/>
              </a:rPr>
              <a:t>CC BY</a:t>
            </a:r>
            <a:endParaRPr lang="en-US" sz="900"/>
          </a:p>
        </p:txBody>
      </p:sp>
    </p:spTree>
    <p:extLst>
      <p:ext uri="{BB962C8B-B14F-4D97-AF65-F5344CB8AC3E}">
        <p14:creationId xmlns:p14="http://schemas.microsoft.com/office/powerpoint/2010/main" val="28006887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03E744-6345-ABDC-00BB-1F5484C9DFE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21E2D52-BA08-69E9-354E-816A0F63B81A}"/>
              </a:ext>
            </a:extLst>
          </p:cNvPr>
          <p:cNvSpPr>
            <a:spLocks noGrp="1"/>
          </p:cNvSpPr>
          <p:nvPr>
            <p:ph type="title"/>
          </p:nvPr>
        </p:nvSpPr>
        <p:spPr/>
        <p:txBody>
          <a:bodyPr>
            <a:normAutofit/>
          </a:bodyPr>
          <a:lstStyle/>
          <a:p>
            <a:r>
              <a:t>Mean: Graphical Visualization</a:t>
            </a:r>
          </a:p>
        </p:txBody>
      </p:sp>
      <p:sp>
        <p:nvSpPr>
          <p:cNvPr id="4" name="Subtitle 3">
            <a:extLst>
              <a:ext uri="{FF2B5EF4-FFF2-40B4-BE49-F238E27FC236}">
                <a16:creationId xmlns:a16="http://schemas.microsoft.com/office/drawing/2014/main" id="{59034711-5B98-4EFC-847C-085263032B4B}"/>
              </a:ext>
            </a:extLst>
          </p:cNvPr>
          <p:cNvSpPr>
            <a:spLocks noGrp="1"/>
          </p:cNvSpPr>
          <p:nvPr>
            <p:ph type="subTitle" idx="13"/>
          </p:nvPr>
        </p:nvSpPr>
        <p:spPr/>
        <p:txBody>
          <a:bodyPr>
            <a:normAutofit/>
          </a:bodyPr>
          <a:lstStyle/>
          <a:p>
            <a:r>
              <a:rPr dirty="0"/>
              <a:t>The </a:t>
            </a:r>
            <a:r>
              <a:rPr lang="en-US" dirty="0"/>
              <a:t>Reference Line</a:t>
            </a:r>
            <a:endParaRPr dirty="0"/>
          </a:p>
        </p:txBody>
      </p:sp>
      <p:sp>
        <p:nvSpPr>
          <p:cNvPr id="5" name="Rectangle 4">
            <a:extLst>
              <a:ext uri="{FF2B5EF4-FFF2-40B4-BE49-F238E27FC236}">
                <a16:creationId xmlns:a16="http://schemas.microsoft.com/office/drawing/2014/main" id="{2A7C7140-6759-E241-0602-74C868D4C37D}"/>
              </a:ext>
            </a:extLst>
          </p:cNvPr>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6" name="Rectangle 5">
            <a:extLst>
              <a:ext uri="{FF2B5EF4-FFF2-40B4-BE49-F238E27FC236}">
                <a16:creationId xmlns:a16="http://schemas.microsoft.com/office/drawing/2014/main" id="{6518760B-B997-C9E3-4A37-A4842C9CF2E7}"/>
              </a:ext>
            </a:extLst>
          </p:cNvPr>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sz="1300" b="0" i="0">
                <a:solidFill>
                  <a:srgbClr val="616161"/>
                </a:solidFill>
                <a:latin typeface="Proxima Nova"/>
              </a:defRPr>
            </a:pPr>
            <a:endParaRPr/>
          </a:p>
        </p:txBody>
      </p:sp>
      <p:sp>
        <p:nvSpPr>
          <p:cNvPr id="7" name="Rectangle 6">
            <a:extLst>
              <a:ext uri="{FF2B5EF4-FFF2-40B4-BE49-F238E27FC236}">
                <a16:creationId xmlns:a16="http://schemas.microsoft.com/office/drawing/2014/main" id="{875CBEAB-03EA-C46C-8B14-F2F35F78A76F}"/>
              </a:ext>
            </a:extLst>
          </p:cNvPr>
          <p:cNvSpPr/>
          <p:nvPr/>
        </p:nvSpPr>
        <p:spPr>
          <a:xfrm>
            <a:off x="228600" y="1508670"/>
            <a:ext cx="8686800"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8" name="Rectangle 7">
            <a:extLst>
              <a:ext uri="{FF2B5EF4-FFF2-40B4-BE49-F238E27FC236}">
                <a16:creationId xmlns:a16="http://schemas.microsoft.com/office/drawing/2014/main" id="{37104231-78F8-D5C8-7278-31086AF96164}"/>
              </a:ext>
            </a:extLst>
          </p:cNvPr>
          <p:cNvSpPr/>
          <p:nvPr/>
        </p:nvSpPr>
        <p:spPr>
          <a:xfrm>
            <a:off x="228600" y="1508670"/>
            <a:ext cx="4190999"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0" name="Rectangle 9">
            <a:extLst>
              <a:ext uri="{FF2B5EF4-FFF2-40B4-BE49-F238E27FC236}">
                <a16:creationId xmlns:a16="http://schemas.microsoft.com/office/drawing/2014/main" id="{A48D5D29-7EEC-F40C-87BE-610A6FBF252B}"/>
              </a:ext>
            </a:extLst>
          </p:cNvPr>
          <p:cNvSpPr/>
          <p:nvPr/>
        </p:nvSpPr>
        <p:spPr>
          <a:xfrm>
            <a:off x="4724400" y="1508670"/>
            <a:ext cx="4190999"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1" name="TextBox 10">
            <a:extLst>
              <a:ext uri="{FF2B5EF4-FFF2-40B4-BE49-F238E27FC236}">
                <a16:creationId xmlns:a16="http://schemas.microsoft.com/office/drawing/2014/main" id="{131B4F99-42F7-2CE4-36B1-6852E3DBF5DF}"/>
              </a:ext>
            </a:extLst>
          </p:cNvPr>
          <p:cNvSpPr txBox="1"/>
          <p:nvPr/>
        </p:nvSpPr>
        <p:spPr>
          <a:xfrm>
            <a:off x="4724400" y="1508670"/>
            <a:ext cx="4190999" cy="2362200"/>
          </a:xfrm>
          <a:prstGeom prst="rect">
            <a:avLst/>
          </a:prstGeom>
          <a:noFill/>
          <a:ln>
            <a:noFill/>
          </a:ln>
        </p:spPr>
        <p:txBody>
          <a:bodyPr wrap="square" lIns="0" tIns="0" rIns="0" bIns="0" anchor="t">
            <a:spAutoFit/>
          </a:bodyPr>
          <a:lstStyle/>
          <a:p>
            <a:pPr algn="l"/>
            <a:endParaRPr dirty="0"/>
          </a:p>
        </p:txBody>
      </p:sp>
      <p:pic>
        <p:nvPicPr>
          <p:cNvPr id="12" name="Picture 11">
            <a:extLst>
              <a:ext uri="{FF2B5EF4-FFF2-40B4-BE49-F238E27FC236}">
                <a16:creationId xmlns:a16="http://schemas.microsoft.com/office/drawing/2014/main" id="{C9F2DF16-0204-EC51-049E-8EEE9B3AAEED}"/>
              </a:ext>
            </a:extLst>
          </p:cNvPr>
          <p:cNvPicPr>
            <a:picLocks noChangeAspect="1"/>
          </p:cNvPicPr>
          <p:nvPr/>
        </p:nvPicPr>
        <p:blipFill>
          <a:blip r:embed="rId3">
            <a:extLst>
              <a:ext uri="{837473B0-CC2E-450A-ABE3-18F120FF3D39}">
                <a1611:picAttrSrcUrl xmlns:a1611="http://schemas.microsoft.com/office/drawing/2016/11/main" r:id="rId4"/>
              </a:ext>
            </a:extLst>
          </a:blip>
          <a:srcRect/>
          <a:stretch/>
        </p:blipFill>
        <p:spPr>
          <a:xfrm>
            <a:off x="4784763" y="1026859"/>
            <a:ext cx="3420097" cy="3291840"/>
          </a:xfrm>
          <a:prstGeom prst="rect">
            <a:avLst/>
          </a:prstGeom>
        </p:spPr>
      </p:pic>
      <p:sp>
        <p:nvSpPr>
          <p:cNvPr id="13" name="Rectangle 12">
            <a:extLst>
              <a:ext uri="{FF2B5EF4-FFF2-40B4-BE49-F238E27FC236}">
                <a16:creationId xmlns:a16="http://schemas.microsoft.com/office/drawing/2014/main" id="{1D62E0E1-1764-5493-FAE6-EC19BC1C1156}"/>
              </a:ext>
            </a:extLst>
          </p:cNvPr>
          <p:cNvSpPr/>
          <p:nvPr/>
        </p:nvSpPr>
        <p:spPr>
          <a:xfrm>
            <a:off x="4724400" y="3947070"/>
            <a:ext cx="4190999" cy="152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pic>
        <p:nvPicPr>
          <p:cNvPr id="9" name="Picture 8" descr="A diagram of a number of hazard indicators&#10;&#10;AI-generated content may be incorrect.">
            <a:extLst>
              <a:ext uri="{FF2B5EF4-FFF2-40B4-BE49-F238E27FC236}">
                <a16:creationId xmlns:a16="http://schemas.microsoft.com/office/drawing/2014/main" id="{6C7ED537-2105-80E1-F6F3-A56265AA2287}"/>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311697" y="994320"/>
            <a:ext cx="4114800" cy="3619500"/>
          </a:xfrm>
          <a:prstGeom prst="rect">
            <a:avLst/>
          </a:prstGeom>
        </p:spPr>
      </p:pic>
      <p:sp>
        <p:nvSpPr>
          <p:cNvPr id="15" name="TextBox 14">
            <a:extLst>
              <a:ext uri="{FF2B5EF4-FFF2-40B4-BE49-F238E27FC236}">
                <a16:creationId xmlns:a16="http://schemas.microsoft.com/office/drawing/2014/main" id="{BBDD6F79-239A-418B-AA59-EA30D46E05B3}"/>
              </a:ext>
            </a:extLst>
          </p:cNvPr>
          <p:cNvSpPr txBox="1"/>
          <p:nvPr/>
        </p:nvSpPr>
        <p:spPr>
          <a:xfrm>
            <a:off x="3124201" y="5113218"/>
            <a:ext cx="4114800" cy="230832"/>
          </a:xfrm>
          <a:prstGeom prst="rect">
            <a:avLst/>
          </a:prstGeom>
          <a:noFill/>
        </p:spPr>
        <p:txBody>
          <a:bodyPr wrap="square" rtlCol="0">
            <a:spAutoFit/>
          </a:bodyPr>
          <a:lstStyle/>
          <a:p>
            <a:r>
              <a:rPr lang="en-US" sz="900">
                <a:hlinkClick r:id="rId6" tooltip="https://www.frontiersin.org/articles/10.3389/fmars.2021.645797/full"/>
              </a:rPr>
              <a:t>This Photo</a:t>
            </a:r>
            <a:r>
              <a:rPr lang="en-US" sz="900"/>
              <a:t> by Unknown Author is licensed under </a:t>
            </a:r>
            <a:r>
              <a:rPr lang="en-US" sz="900">
                <a:hlinkClick r:id="rId7" tooltip="https://creativecommons.org/licenses/by/3.0/"/>
              </a:rPr>
              <a:t>CC BY</a:t>
            </a:r>
            <a:endParaRPr lang="en-US" sz="900"/>
          </a:p>
        </p:txBody>
      </p:sp>
    </p:spTree>
    <p:extLst>
      <p:ext uri="{BB962C8B-B14F-4D97-AF65-F5344CB8AC3E}">
        <p14:creationId xmlns:p14="http://schemas.microsoft.com/office/powerpoint/2010/main" val="8766011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464CBD-E2D4-A134-8538-75998976B71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E7130FD-44F6-469F-C9E8-81C68694AF43}"/>
              </a:ext>
            </a:extLst>
          </p:cNvPr>
          <p:cNvSpPr>
            <a:spLocks noGrp="1"/>
          </p:cNvSpPr>
          <p:nvPr>
            <p:ph type="title"/>
          </p:nvPr>
        </p:nvSpPr>
        <p:spPr/>
        <p:txBody>
          <a:bodyPr>
            <a:normAutofit/>
          </a:bodyPr>
          <a:lstStyle/>
          <a:p>
            <a:r>
              <a:t>Mean: Graphical Visualization</a:t>
            </a:r>
          </a:p>
        </p:txBody>
      </p:sp>
      <p:sp>
        <p:nvSpPr>
          <p:cNvPr id="4" name="Subtitle 3">
            <a:extLst>
              <a:ext uri="{FF2B5EF4-FFF2-40B4-BE49-F238E27FC236}">
                <a16:creationId xmlns:a16="http://schemas.microsoft.com/office/drawing/2014/main" id="{042FA7B9-4D1F-6BAC-F14D-AB1B01BE5167}"/>
              </a:ext>
            </a:extLst>
          </p:cNvPr>
          <p:cNvSpPr>
            <a:spLocks noGrp="1"/>
          </p:cNvSpPr>
          <p:nvPr>
            <p:ph type="subTitle" idx="13"/>
          </p:nvPr>
        </p:nvSpPr>
        <p:spPr/>
        <p:txBody>
          <a:bodyPr>
            <a:normAutofit/>
          </a:bodyPr>
          <a:lstStyle/>
          <a:p>
            <a:r>
              <a:rPr dirty="0"/>
              <a:t>The</a:t>
            </a:r>
            <a:r>
              <a:rPr lang="en-US" dirty="0"/>
              <a:t> Balance Point</a:t>
            </a:r>
            <a:endParaRPr dirty="0"/>
          </a:p>
        </p:txBody>
      </p:sp>
      <p:sp>
        <p:nvSpPr>
          <p:cNvPr id="5" name="Rectangle 4">
            <a:extLst>
              <a:ext uri="{FF2B5EF4-FFF2-40B4-BE49-F238E27FC236}">
                <a16:creationId xmlns:a16="http://schemas.microsoft.com/office/drawing/2014/main" id="{B7B0FB88-D568-BE06-C634-FD6E1239748D}"/>
              </a:ext>
            </a:extLst>
          </p:cNvPr>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6" name="Rectangle 5">
            <a:extLst>
              <a:ext uri="{FF2B5EF4-FFF2-40B4-BE49-F238E27FC236}">
                <a16:creationId xmlns:a16="http://schemas.microsoft.com/office/drawing/2014/main" id="{72BB2300-ACAC-30CD-BFC1-78B2BB321CD2}"/>
              </a:ext>
            </a:extLst>
          </p:cNvPr>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sz="1300" b="0" i="0">
                <a:solidFill>
                  <a:srgbClr val="616161"/>
                </a:solidFill>
                <a:latin typeface="Proxima Nova"/>
              </a:defRPr>
            </a:pPr>
            <a:endParaRPr/>
          </a:p>
        </p:txBody>
      </p:sp>
      <p:sp>
        <p:nvSpPr>
          <p:cNvPr id="7" name="Rectangle 6">
            <a:extLst>
              <a:ext uri="{FF2B5EF4-FFF2-40B4-BE49-F238E27FC236}">
                <a16:creationId xmlns:a16="http://schemas.microsoft.com/office/drawing/2014/main" id="{0377654F-CF11-F3B2-20C6-1ED32C7861E1}"/>
              </a:ext>
            </a:extLst>
          </p:cNvPr>
          <p:cNvSpPr/>
          <p:nvPr/>
        </p:nvSpPr>
        <p:spPr>
          <a:xfrm>
            <a:off x="228600" y="1508670"/>
            <a:ext cx="8686800"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8" name="Rectangle 7">
            <a:extLst>
              <a:ext uri="{FF2B5EF4-FFF2-40B4-BE49-F238E27FC236}">
                <a16:creationId xmlns:a16="http://schemas.microsoft.com/office/drawing/2014/main" id="{A060A881-9CDF-E206-68B5-BFB8686440C7}"/>
              </a:ext>
            </a:extLst>
          </p:cNvPr>
          <p:cNvSpPr/>
          <p:nvPr/>
        </p:nvSpPr>
        <p:spPr>
          <a:xfrm>
            <a:off x="228600" y="1508670"/>
            <a:ext cx="4190999"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0" name="Rectangle 9">
            <a:extLst>
              <a:ext uri="{FF2B5EF4-FFF2-40B4-BE49-F238E27FC236}">
                <a16:creationId xmlns:a16="http://schemas.microsoft.com/office/drawing/2014/main" id="{01E5283C-D67A-43DE-7A4F-8043ACF4C454}"/>
              </a:ext>
            </a:extLst>
          </p:cNvPr>
          <p:cNvSpPr/>
          <p:nvPr/>
        </p:nvSpPr>
        <p:spPr>
          <a:xfrm>
            <a:off x="4724400" y="1508670"/>
            <a:ext cx="4190999"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1" name="TextBox 10">
            <a:extLst>
              <a:ext uri="{FF2B5EF4-FFF2-40B4-BE49-F238E27FC236}">
                <a16:creationId xmlns:a16="http://schemas.microsoft.com/office/drawing/2014/main" id="{E3471A4C-3B20-1E0B-FE35-499B6FE30AAA}"/>
              </a:ext>
            </a:extLst>
          </p:cNvPr>
          <p:cNvSpPr txBox="1"/>
          <p:nvPr/>
        </p:nvSpPr>
        <p:spPr>
          <a:xfrm>
            <a:off x="4724400" y="1508670"/>
            <a:ext cx="4190999" cy="2362200"/>
          </a:xfrm>
          <a:prstGeom prst="rect">
            <a:avLst/>
          </a:prstGeom>
          <a:noFill/>
          <a:ln>
            <a:noFill/>
          </a:ln>
        </p:spPr>
        <p:txBody>
          <a:bodyPr wrap="square" lIns="0" tIns="0" rIns="0" bIns="0" anchor="t">
            <a:spAutoFit/>
          </a:bodyPr>
          <a:lstStyle/>
          <a:p>
            <a:pPr algn="l"/>
            <a:endParaRPr dirty="0"/>
          </a:p>
        </p:txBody>
      </p:sp>
      <p:sp>
        <p:nvSpPr>
          <p:cNvPr id="13" name="Rectangle 12">
            <a:extLst>
              <a:ext uri="{FF2B5EF4-FFF2-40B4-BE49-F238E27FC236}">
                <a16:creationId xmlns:a16="http://schemas.microsoft.com/office/drawing/2014/main" id="{B8992E52-F36B-0AC3-C495-A2CEA1AB79D7}"/>
              </a:ext>
            </a:extLst>
          </p:cNvPr>
          <p:cNvSpPr/>
          <p:nvPr/>
        </p:nvSpPr>
        <p:spPr>
          <a:xfrm>
            <a:off x="4724400" y="3947070"/>
            <a:ext cx="4190999" cy="152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pic>
        <p:nvPicPr>
          <p:cNvPr id="9" name="Picture 8">
            <a:extLst>
              <a:ext uri="{FF2B5EF4-FFF2-40B4-BE49-F238E27FC236}">
                <a16:creationId xmlns:a16="http://schemas.microsoft.com/office/drawing/2014/main" id="{032A618C-75C5-9423-1309-CC43E3E11C00}"/>
              </a:ext>
            </a:extLst>
          </p:cNvPr>
          <p:cNvPicPr>
            <a:picLocks noChangeAspect="1"/>
          </p:cNvPicPr>
          <p:nvPr/>
        </p:nvPicPr>
        <p:blipFill>
          <a:blip r:embed="rId3">
            <a:extLst>
              <a:ext uri="{837473B0-CC2E-450A-ABE3-18F120FF3D39}">
                <a1611:picAttrSrcUrl xmlns:a1611="http://schemas.microsoft.com/office/drawing/2016/11/main" r:id="rId4"/>
              </a:ext>
            </a:extLst>
          </a:blip>
          <a:srcRect/>
          <a:stretch/>
        </p:blipFill>
        <p:spPr>
          <a:xfrm>
            <a:off x="311697" y="1261020"/>
            <a:ext cx="4114800" cy="3086100"/>
          </a:xfrm>
          <a:prstGeom prst="rect">
            <a:avLst/>
          </a:prstGeom>
        </p:spPr>
      </p:pic>
      <p:sp>
        <p:nvSpPr>
          <p:cNvPr id="15" name="TextBox 14">
            <a:extLst>
              <a:ext uri="{FF2B5EF4-FFF2-40B4-BE49-F238E27FC236}">
                <a16:creationId xmlns:a16="http://schemas.microsoft.com/office/drawing/2014/main" id="{6AFAE486-EFE3-4CC4-C3BB-49DEA109B7BC}"/>
              </a:ext>
            </a:extLst>
          </p:cNvPr>
          <p:cNvSpPr txBox="1"/>
          <p:nvPr/>
        </p:nvSpPr>
        <p:spPr>
          <a:xfrm>
            <a:off x="311697" y="4347120"/>
            <a:ext cx="4114800" cy="230832"/>
          </a:xfrm>
          <a:prstGeom prst="rect">
            <a:avLst/>
          </a:prstGeom>
          <a:noFill/>
        </p:spPr>
        <p:txBody>
          <a:bodyPr wrap="square" rtlCol="0">
            <a:spAutoFit/>
          </a:bodyPr>
          <a:lstStyle/>
          <a:p>
            <a:r>
              <a:rPr lang="en-US" sz="900">
                <a:hlinkClick r:id="rId4" tooltip="https://www.ingridscience.ca/node/450"/>
              </a:rPr>
              <a:t>This Photo</a:t>
            </a:r>
            <a:r>
              <a:rPr lang="en-US" sz="900"/>
              <a:t> by Unknown Author is licensed under </a:t>
            </a:r>
            <a:r>
              <a:rPr lang="en-US" sz="900">
                <a:hlinkClick r:id="rId5" tooltip="https://creativecommons.org/licenses/by-nc-sa/3.0/"/>
              </a:rPr>
              <a:t>CC BY-SA-NC</a:t>
            </a:r>
            <a:endParaRPr lang="en-US" sz="900"/>
          </a:p>
        </p:txBody>
      </p:sp>
      <p:pic>
        <p:nvPicPr>
          <p:cNvPr id="14" name="Picture 13">
            <a:extLst>
              <a:ext uri="{FF2B5EF4-FFF2-40B4-BE49-F238E27FC236}">
                <a16:creationId xmlns:a16="http://schemas.microsoft.com/office/drawing/2014/main" id="{A271BDA7-9833-4CBF-1945-35FB0B03DBD1}"/>
              </a:ext>
            </a:extLst>
          </p:cNvPr>
          <p:cNvPicPr>
            <a:picLocks noChangeAspect="1"/>
          </p:cNvPicPr>
          <p:nvPr/>
        </p:nvPicPr>
        <p:blipFill>
          <a:blip r:embed="rId6">
            <a:extLst>
              <a:ext uri="{837473B0-CC2E-450A-ABE3-18F120FF3D39}">
                <a1611:picAttrSrcUrl xmlns:a1611="http://schemas.microsoft.com/office/drawing/2016/11/main" r:id="rId7"/>
              </a:ext>
            </a:extLst>
          </a:blip>
          <a:stretch>
            <a:fillRect/>
          </a:stretch>
        </p:blipFill>
        <p:spPr>
          <a:xfrm>
            <a:off x="4872279" y="2497986"/>
            <a:ext cx="3657599" cy="640080"/>
          </a:xfrm>
          <a:prstGeom prst="rect">
            <a:avLst/>
          </a:prstGeom>
        </p:spPr>
      </p:pic>
      <p:pic>
        <p:nvPicPr>
          <p:cNvPr id="18" name="Picture 17" descr="A diagram of a weight and a weight&#10;&#10;AI-generated content may be incorrect.">
            <a:extLst>
              <a:ext uri="{FF2B5EF4-FFF2-40B4-BE49-F238E27FC236}">
                <a16:creationId xmlns:a16="http://schemas.microsoft.com/office/drawing/2014/main" id="{C92E040E-AF00-AE70-7E2D-52509F56092B}"/>
              </a:ext>
            </a:extLst>
          </p:cNvPr>
          <p:cNvPicPr>
            <a:picLocks noChangeAspect="1"/>
          </p:cNvPicPr>
          <p:nvPr/>
        </p:nvPicPr>
        <p:blipFill>
          <a:blip r:embed="rId8">
            <a:extLst>
              <a:ext uri="{837473B0-CC2E-450A-ABE3-18F120FF3D39}">
                <a1611:picAttrSrcUrl xmlns:a1611="http://schemas.microsoft.com/office/drawing/2016/11/main" r:id="rId9"/>
              </a:ext>
            </a:extLst>
          </a:blip>
          <a:stretch>
            <a:fillRect/>
          </a:stretch>
        </p:blipFill>
        <p:spPr>
          <a:xfrm>
            <a:off x="4722000" y="357383"/>
            <a:ext cx="3958159" cy="1737360"/>
          </a:xfrm>
          <a:prstGeom prst="rect">
            <a:avLst/>
          </a:prstGeom>
        </p:spPr>
      </p:pic>
      <p:pic>
        <p:nvPicPr>
          <p:cNvPr id="24" name="Picture 23" descr="A line with a blue square and black text&#10;&#10;AI-generated content may be incorrect.">
            <a:extLst>
              <a:ext uri="{FF2B5EF4-FFF2-40B4-BE49-F238E27FC236}">
                <a16:creationId xmlns:a16="http://schemas.microsoft.com/office/drawing/2014/main" id="{8E3791D5-DCD5-1608-02CE-107A82C34772}"/>
              </a:ext>
            </a:extLst>
          </p:cNvPr>
          <p:cNvPicPr>
            <a:picLocks noChangeAspect="1"/>
          </p:cNvPicPr>
          <p:nvPr/>
        </p:nvPicPr>
        <p:blipFill>
          <a:blip r:embed="rId10">
            <a:extLst>
              <a:ext uri="{837473B0-CC2E-450A-ABE3-18F120FF3D39}">
                <a1611:picAttrSrcUrl xmlns:a1611="http://schemas.microsoft.com/office/drawing/2016/11/main" r:id="rId11"/>
              </a:ext>
            </a:extLst>
          </a:blip>
          <a:stretch>
            <a:fillRect/>
          </a:stretch>
        </p:blipFill>
        <p:spPr>
          <a:xfrm>
            <a:off x="4717502" y="3707040"/>
            <a:ext cx="4179771" cy="822960"/>
          </a:xfrm>
          <a:prstGeom prst="rect">
            <a:avLst/>
          </a:prstGeom>
        </p:spPr>
      </p:pic>
    </p:spTree>
    <p:extLst>
      <p:ext uri="{BB962C8B-B14F-4D97-AF65-F5344CB8AC3E}">
        <p14:creationId xmlns:p14="http://schemas.microsoft.com/office/powerpoint/2010/main" val="3133509452"/>
      </p:ext>
    </p:extLst>
  </p:cSld>
  <p:clrMapOvr>
    <a:masterClrMapping/>
  </p:clrMapOvr>
</p:sld>
</file>

<file path=ppt/theme/theme1.xml><?xml version="1.0" encoding="utf-8"?>
<a:theme xmlns:a="http://schemas.openxmlformats.org/drawingml/2006/main"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63D297"/>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BDE03C6862011B4DB3F07B5DFCC878E7" ma:contentTypeVersion="7" ma:contentTypeDescription="Create a new document." ma:contentTypeScope="" ma:versionID="877d8d7e1bc3fb87692bdd5a24b307cf">
  <xsd:schema xmlns:xsd="http://www.w3.org/2001/XMLSchema" xmlns:xs="http://www.w3.org/2001/XMLSchema" xmlns:p="http://schemas.microsoft.com/office/2006/metadata/properties" xmlns:ns2="5090fa3b-f613-4900-b2b3-933d6e96d4e5" targetNamespace="http://schemas.microsoft.com/office/2006/metadata/properties" ma:root="true" ma:fieldsID="c2453604c8838e2996bcdc17cd1b172c" ns2:_="">
    <xsd:import namespace="5090fa3b-f613-4900-b2b3-933d6e96d4e5"/>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DateTaken" minOccurs="0"/>
                <xsd:element ref="ns2:MediaServiceGenerationTime" minOccurs="0"/>
                <xsd:element ref="ns2:MediaServiceEventHashCode"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090fa3b-f613-4900-b2b3-933d6e96d4e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DateTaken" ma:index="11" nillable="true" ma:displayName="MediaServiceDateTaken" ma:hidden="true" ma:indexed="true" ma:internalName="MediaServiceDateTaken"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LengthInSeconds" ma:index="14"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B731534-0A34-4D43-ACBC-6E7C9191ACDA}">
  <ds:schemaRefs>
    <ds:schemaRef ds:uri="http://purl.org/dc/elements/1.1/"/>
    <ds:schemaRef ds:uri="http://purl.org/dc/terms/"/>
    <ds:schemaRef ds:uri="http://schemas.microsoft.com/office/2006/documentManagement/types"/>
    <ds:schemaRef ds:uri="http://schemas.openxmlformats.org/package/2006/metadata/core-properties"/>
    <ds:schemaRef ds:uri="http://www.w3.org/XML/1998/namespace"/>
    <ds:schemaRef ds:uri="http://schemas.microsoft.com/office/infopath/2007/PartnerControls"/>
    <ds:schemaRef ds:uri="5090fa3b-f613-4900-b2b3-933d6e96d4e5"/>
    <ds:schemaRef ds:uri="http://schemas.microsoft.com/office/2006/metadata/properties"/>
    <ds:schemaRef ds:uri="http://purl.org/dc/dcmitype/"/>
  </ds:schemaRefs>
</ds:datastoreItem>
</file>

<file path=customXml/itemProps2.xml><?xml version="1.0" encoding="utf-8"?>
<ds:datastoreItem xmlns:ds="http://schemas.openxmlformats.org/officeDocument/2006/customXml" ds:itemID="{2C0C1FC9-0F6D-44E7-B46D-2733D5599DBD}">
  <ds:schemaRefs>
    <ds:schemaRef ds:uri="http://schemas.microsoft.com/sharepoint/v3/contenttype/forms"/>
  </ds:schemaRefs>
</ds:datastoreItem>
</file>

<file path=customXml/itemProps3.xml><?xml version="1.0" encoding="utf-8"?>
<ds:datastoreItem xmlns:ds="http://schemas.openxmlformats.org/officeDocument/2006/customXml" ds:itemID="{63E962BF-9C3B-489F-BEA0-EF5120AB0E2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090fa3b-f613-4900-b2b3-933d6e96d4e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179</TotalTime>
  <Words>4852</Words>
  <Application>Microsoft Macintosh PowerPoint</Application>
  <PresentationFormat>On-screen Show (16:9)</PresentationFormat>
  <Paragraphs>255</Paragraphs>
  <Slides>42</Slides>
  <Notes>42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42</vt:i4>
      </vt:variant>
    </vt:vector>
  </HeadingPairs>
  <TitlesOfParts>
    <vt:vector size="46" baseType="lpstr">
      <vt:lpstr>Cambria Math</vt:lpstr>
      <vt:lpstr>Proxima Nova</vt:lpstr>
      <vt:lpstr>Arial</vt:lpstr>
      <vt:lpstr>Spearmint</vt:lpstr>
      <vt:lpstr>Unit 1 – Point 1.4: Data Types, Measures of Central Tendency, and Measures of Dispersion</vt:lpstr>
      <vt:lpstr>Data Types</vt:lpstr>
      <vt:lpstr>Introduction to Measures of Central Tendency</vt:lpstr>
      <vt:lpstr>Introduction to Measures of Central Tendency</vt:lpstr>
      <vt:lpstr>Mean: Concept &amp; Formula</vt:lpstr>
      <vt:lpstr>Mean: Graphical Visualization</vt:lpstr>
      <vt:lpstr>Mean: Graphical Visualization</vt:lpstr>
      <vt:lpstr>Mean: Graphical Visualization</vt:lpstr>
      <vt:lpstr>Mean: Graphical Visualization</vt:lpstr>
      <vt:lpstr>Mean: Graphical Visualization</vt:lpstr>
      <vt:lpstr>Median: Concept &amp; Formula</vt:lpstr>
      <vt:lpstr>Median: Graphical Visualization</vt:lpstr>
      <vt:lpstr>Mode: Concept &amp; Formula</vt:lpstr>
      <vt:lpstr>Mode: Graphical Visualization</vt:lpstr>
      <vt:lpstr>Mode: Graphical Visualization</vt:lpstr>
      <vt:lpstr>Mode: Graphical Visualization</vt:lpstr>
      <vt:lpstr>Introduction to Measures of Dispersion</vt:lpstr>
      <vt:lpstr>Introduction to Measures of Dispersion</vt:lpstr>
      <vt:lpstr>Significance of Understanding Data Spread</vt:lpstr>
      <vt:lpstr>Range</vt:lpstr>
      <vt:lpstr>Interquartile Range (IQR)</vt:lpstr>
      <vt:lpstr>Visualizing Range, Quartile Range, and IQR</vt:lpstr>
      <vt:lpstr>Understanding Range in Statistics</vt:lpstr>
      <vt:lpstr>Quartile Range &amp; Interquartile Range (IQR)</vt:lpstr>
      <vt:lpstr>Visualizing Range, Quartile Range, and IQR</vt:lpstr>
      <vt:lpstr>Visualizing Range, Quartile Range, and IQR</vt:lpstr>
      <vt:lpstr>Visualizing Range, Quartile Range, and IQR</vt:lpstr>
      <vt:lpstr>Visualizing Range, Quartile Range, and IQR</vt:lpstr>
      <vt:lpstr>Visualizing Range, Quartile Range, and IQR</vt:lpstr>
      <vt:lpstr>Visualizing Range, Quartile Range, and IQR</vt:lpstr>
      <vt:lpstr>Variance</vt:lpstr>
      <vt:lpstr>Variance</vt:lpstr>
      <vt:lpstr>Variance</vt:lpstr>
      <vt:lpstr>Variance</vt:lpstr>
      <vt:lpstr>Standard Deviation</vt:lpstr>
      <vt:lpstr>Standard Deviation</vt:lpstr>
      <vt:lpstr>Standard Deviation</vt:lpstr>
      <vt:lpstr>Standard Deviation</vt:lpstr>
      <vt:lpstr>Practical Examples &amp; Visualization Ideas</vt:lpstr>
      <vt:lpstr>Summary &amp; Real-World Relevance</vt:lpstr>
      <vt:lpstr>Summary &amp; Real-World Relevance</vt:lpstr>
      <vt:lpstr>Summary &amp; Real-World Relevance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akash chatake</cp:lastModifiedBy>
  <cp:revision>6</cp:revision>
  <dcterms:modified xsi:type="dcterms:W3CDTF">2025-08-17T12:43:18Z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0x010100BDE03C6862011B4DB3F07B5DFCC878E7</vt:lpwstr>
  </property>
</Properties>
</file>